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59" r:id="rId1"/>
  </p:sldMasterIdLst>
  <p:notesMasterIdLst>
    <p:notesMasterId r:id="rId48"/>
  </p:notesMasterIdLst>
  <p:handoutMasterIdLst>
    <p:handoutMasterId r:id="rId49"/>
  </p:handoutMasterIdLst>
  <p:sldIdLst>
    <p:sldId id="534" r:id="rId2"/>
    <p:sldId id="545" r:id="rId3"/>
    <p:sldId id="535" r:id="rId4"/>
    <p:sldId id="536" r:id="rId5"/>
    <p:sldId id="537" r:id="rId6"/>
    <p:sldId id="538" r:id="rId7"/>
    <p:sldId id="539" r:id="rId8"/>
    <p:sldId id="540" r:id="rId9"/>
    <p:sldId id="541" r:id="rId10"/>
    <p:sldId id="542" r:id="rId11"/>
    <p:sldId id="543" r:id="rId12"/>
    <p:sldId id="544" r:id="rId13"/>
    <p:sldId id="546" r:id="rId14"/>
    <p:sldId id="547" r:id="rId15"/>
    <p:sldId id="548" r:id="rId16"/>
    <p:sldId id="549" r:id="rId17"/>
    <p:sldId id="550" r:id="rId18"/>
    <p:sldId id="551" r:id="rId19"/>
    <p:sldId id="552" r:id="rId20"/>
    <p:sldId id="553" r:id="rId21"/>
    <p:sldId id="554" r:id="rId22"/>
    <p:sldId id="555" r:id="rId23"/>
    <p:sldId id="510" r:id="rId24"/>
    <p:sldId id="511" r:id="rId25"/>
    <p:sldId id="512" r:id="rId26"/>
    <p:sldId id="513" r:id="rId27"/>
    <p:sldId id="514" r:id="rId28"/>
    <p:sldId id="515" r:id="rId29"/>
    <p:sldId id="516" r:id="rId30"/>
    <p:sldId id="517" r:id="rId31"/>
    <p:sldId id="518" r:id="rId32"/>
    <p:sldId id="519" r:id="rId33"/>
    <p:sldId id="520" r:id="rId34"/>
    <p:sldId id="521" r:id="rId35"/>
    <p:sldId id="522" r:id="rId36"/>
    <p:sldId id="523" r:id="rId37"/>
    <p:sldId id="524" r:id="rId38"/>
    <p:sldId id="525" r:id="rId39"/>
    <p:sldId id="526" r:id="rId40"/>
    <p:sldId id="527" r:id="rId41"/>
    <p:sldId id="528" r:id="rId42"/>
    <p:sldId id="529" r:id="rId43"/>
    <p:sldId id="530" r:id="rId44"/>
    <p:sldId id="531" r:id="rId45"/>
    <p:sldId id="532" r:id="rId46"/>
    <p:sldId id="533" r:id="rId47"/>
  </p:sldIdLst>
  <p:sldSz cx="9144000" cy="6858000" type="screen4x3"/>
  <p:notesSz cx="6797675" cy="99298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600" kern="1200">
        <a:solidFill>
          <a:srgbClr val="000066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600" kern="1200">
        <a:solidFill>
          <a:srgbClr val="000066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600" kern="1200">
        <a:solidFill>
          <a:srgbClr val="000066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600" kern="1200">
        <a:solidFill>
          <a:srgbClr val="000066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600" kern="1200">
        <a:solidFill>
          <a:srgbClr val="000066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600" kern="1200">
        <a:solidFill>
          <a:srgbClr val="000066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600" kern="1200">
        <a:solidFill>
          <a:srgbClr val="000066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600" kern="1200">
        <a:solidFill>
          <a:srgbClr val="000066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600" kern="1200">
        <a:solidFill>
          <a:srgbClr val="000066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3300"/>
    <a:srgbClr val="660066"/>
    <a:srgbClr val="CC3300"/>
    <a:srgbClr val="0000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35" autoAdjust="0"/>
    <p:restoredTop sz="96366" autoAdjust="0"/>
  </p:normalViewPr>
  <p:slideViewPr>
    <p:cSldViewPr>
      <p:cViewPr varScale="1">
        <p:scale>
          <a:sx n="92" d="100"/>
          <a:sy n="92" d="100"/>
        </p:scale>
        <p:origin x="516" y="84"/>
      </p:cViewPr>
      <p:guideLst>
        <p:guide orient="horz" pos="316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40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33E59E3-5774-4A20-91BC-26FDAE023F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1EDD302-8376-4A56-A38A-E5746AF980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0607A-08EB-4DE3-92BD-0CD1EA7327FC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033D27-72F1-40ED-A87F-CE70FAA367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AE786D-F8ED-401E-98F4-A3E3156895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CDA30-07B0-43A8-BAB5-1928E6BEB9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083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46E7BD4F-1D2D-477C-A3FE-455514D4AE3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ctr" hangingPunct="1"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62DBE130-E91C-48E7-8C95-CB9086A7C68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A3CD4BAF-5B95-47BD-BAD9-7216CBFDA8E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6501" name="Rectangle 5">
            <a:extLst>
              <a:ext uri="{FF2B5EF4-FFF2-40B4-BE49-F238E27FC236}">
                <a16:creationId xmlns:a16="http://schemas.microsoft.com/office/drawing/2014/main" id="{348A14F2-6312-4940-B439-FB7506E7FF9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3"/>
            <a:ext cx="4984750" cy="44688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06502" name="Rectangle 6">
            <a:extLst>
              <a:ext uri="{FF2B5EF4-FFF2-40B4-BE49-F238E27FC236}">
                <a16:creationId xmlns:a16="http://schemas.microsoft.com/office/drawing/2014/main" id="{C72AEA4D-B5F0-453F-A34D-837B3A027C8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ctr" hangingPunct="1"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6503" name="Rectangle 7">
            <a:extLst>
              <a:ext uri="{FF2B5EF4-FFF2-40B4-BE49-F238E27FC236}">
                <a16:creationId xmlns:a16="http://schemas.microsoft.com/office/drawing/2014/main" id="{5CCD96E6-E1CD-4C51-9B13-E0FFD265EF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2925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ctr" hangingPunct="1">
              <a:defRPr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1272E8F0-B9BD-4682-B9F2-36ECACC5E7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72E8F0-B9BD-4682-B9F2-36ECACC5E78D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615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417003527"/>
      </p:ext>
    </p:extLst>
  </p:cSld>
  <p:clrMapOvr>
    <a:masterClrMapping/>
  </p:clrMapOvr>
  <p:transition spd="med">
    <p:pull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67152436"/>
      </p:ext>
    </p:extLst>
  </p:cSld>
  <p:clrMapOvr>
    <a:masterClrMapping/>
  </p:clrMapOvr>
  <p:transition spd="med">
    <p:pull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06646732"/>
      </p:ext>
    </p:extLst>
  </p:cSld>
  <p:clrMapOvr>
    <a:masterClrMapping/>
  </p:clrMapOvr>
  <p:transition spd="med">
    <p:pull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33951930"/>
      </p:ext>
    </p:extLst>
  </p:cSld>
  <p:clrMapOvr>
    <a:masterClrMapping/>
  </p:clrMapOvr>
  <p:transition spd="med">
    <p:pull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12652165"/>
      </p:ext>
    </p:extLst>
  </p:cSld>
  <p:clrMapOvr>
    <a:masterClrMapping/>
  </p:clrMapOvr>
  <p:transition spd="med">
    <p:pull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67253797"/>
      </p:ext>
    </p:extLst>
  </p:cSld>
  <p:clrMapOvr>
    <a:masterClrMapping/>
  </p:clrMapOvr>
  <p:transition spd="med">
    <p:pull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58046295"/>
      </p:ext>
    </p:extLst>
  </p:cSld>
  <p:clrMapOvr>
    <a:masterClrMapping/>
  </p:clrMapOvr>
  <p:transition spd="med">
    <p:pull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1780675"/>
      </p:ext>
    </p:extLst>
  </p:cSld>
  <p:clrMapOvr>
    <a:masterClrMapping/>
  </p:clrMapOvr>
  <p:transition spd="med">
    <p:pull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0007482"/>
      </p:ext>
    </p:extLst>
  </p:cSld>
  <p:clrMapOvr>
    <a:masterClrMapping/>
  </p:clrMapOvr>
  <p:transition spd="med">
    <p:pull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45541587"/>
      </p:ext>
    </p:extLst>
  </p:cSld>
  <p:clrMapOvr>
    <a:masterClrMapping/>
  </p:clrMapOvr>
  <p:transition spd="med">
    <p:pull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65586645"/>
      </p:ext>
    </p:extLst>
  </p:cSld>
  <p:clrMapOvr>
    <a:masterClrMapping/>
  </p:clrMapOvr>
  <p:transition spd="med">
    <p:pull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E1F4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AutoShape 2">
            <a:extLst>
              <a:ext uri="{FF2B5EF4-FFF2-40B4-BE49-F238E27FC236}">
                <a16:creationId xmlns:a16="http://schemas.microsoft.com/office/drawing/2014/main" id="{65944E91-93B9-423E-A981-213337627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94475"/>
            <a:ext cx="9144000" cy="2635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65EFD0C-7AD3-4297-B306-F55D864C2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71438"/>
            <a:ext cx="1905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 spd="med">
    <p:pull dir="r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4"/>
        </a:buBlip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5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2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B814D-0966-42B8-85B9-BAC2FD444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大学物理</a:t>
            </a:r>
            <a:r>
              <a:rPr lang="en-US" altLang="zh-CN" dirty="0"/>
              <a:t>1</a:t>
            </a:r>
            <a:r>
              <a:rPr lang="zh-CN" altLang="en-US" dirty="0"/>
              <a:t>总复习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5F5917-F683-4C0D-9A18-2E076309AB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2024.06.18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5034591"/>
      </p:ext>
    </p:extLst>
  </p:cSld>
  <p:clrMapOvr>
    <a:masterClrMapping/>
  </p:clrMapOvr>
  <p:transition spd="med">
    <p:pull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A99AA42-FCA8-4BC0-B890-13D14B7C161C}"/>
              </a:ext>
            </a:extLst>
          </p:cNvPr>
          <p:cNvSpPr txBox="1"/>
          <p:nvPr/>
        </p:nvSpPr>
        <p:spPr>
          <a:xfrm>
            <a:off x="107504" y="25802"/>
            <a:ext cx="457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solidFill>
                  <a:srgbClr val="000000"/>
                </a:solidFill>
                <a:effectLst/>
                <a:latin typeface="FangSong" panose="02010609060101010101" pitchFamily="49" charset="-122"/>
                <a:ea typeface="FangSong" panose="02010609060101010101" pitchFamily="49" charset="-122"/>
              </a:rPr>
              <a:t>三、刚体定轴转动</a:t>
            </a:r>
            <a:r>
              <a:rPr lang="zh-CN" altLang="en-US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EC4EE4-390C-4DA5-A359-089D2E0DC9C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64704"/>
            <a:ext cx="9144000" cy="558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56995"/>
      </p:ext>
    </p:extLst>
  </p:cSld>
  <p:clrMapOvr>
    <a:masterClrMapping/>
  </p:clrMapOvr>
  <p:transition spd="med">
    <p:pull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1F2093-AD53-4A1D-8D2B-1B16A9E781B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83511"/>
            <a:ext cx="9144000" cy="489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83453"/>
      </p:ext>
    </p:extLst>
  </p:cSld>
  <p:clrMapOvr>
    <a:masterClrMapping/>
  </p:clrMapOvr>
  <p:transition spd="med">
    <p:pull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BFF53E-FDB1-40F7-995B-E7DF4F8D983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7115"/>
            <a:ext cx="9144000" cy="39539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61219A-A717-450D-93AD-1222D573B9D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8104" y="4221088"/>
            <a:ext cx="3484518" cy="23506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8CAAA0-D82C-4FBD-8C31-6A0856C97B4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568" y="4124373"/>
            <a:ext cx="3484518" cy="17845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1C2FEDE-7390-4FEE-814F-5A8E15D9A46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1640" y="5908939"/>
            <a:ext cx="2626452" cy="6627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326AF19-C2FD-48F7-9F47-D84DE3423AB5}"/>
              </a:ext>
            </a:extLst>
          </p:cNvPr>
          <p:cNvSpPr txBox="1"/>
          <p:nvPr/>
        </p:nvSpPr>
        <p:spPr>
          <a:xfrm>
            <a:off x="4168086" y="3673202"/>
            <a:ext cx="23395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11</a:t>
            </a:r>
            <a:r>
              <a:rPr lang="zh-CN" altLang="en-US" dirty="0"/>
              <a:t>，</a:t>
            </a:r>
            <a:r>
              <a:rPr lang="en-US" altLang="zh-CN" dirty="0"/>
              <a:t>18</a:t>
            </a:r>
            <a:r>
              <a:rPr lang="zh-CN" altLang="en-US" dirty="0"/>
              <a:t>题</a:t>
            </a:r>
          </a:p>
        </p:txBody>
      </p:sp>
    </p:spTree>
    <p:extLst>
      <p:ext uri="{BB962C8B-B14F-4D97-AF65-F5344CB8AC3E}">
        <p14:creationId xmlns:p14="http://schemas.microsoft.com/office/powerpoint/2010/main" val="3918402173"/>
      </p:ext>
    </p:extLst>
  </p:cSld>
  <p:clrMapOvr>
    <a:masterClrMapping/>
  </p:clrMapOvr>
  <p:transition spd="med">
    <p:pull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8582DFA-51EB-436C-98BC-4E7AC73B6214}"/>
              </a:ext>
            </a:extLst>
          </p:cNvPr>
          <p:cNvSpPr txBox="1"/>
          <p:nvPr/>
        </p:nvSpPr>
        <p:spPr>
          <a:xfrm>
            <a:off x="0" y="15757"/>
            <a:ext cx="457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solidFill>
                  <a:srgbClr val="000000"/>
                </a:solidFill>
                <a:effectLst/>
                <a:latin typeface="FangSong" panose="02010609060101010101" pitchFamily="49" charset="-122"/>
                <a:ea typeface="FangSong" panose="02010609060101010101" pitchFamily="49" charset="-122"/>
              </a:rPr>
              <a:t>四、真空中的静电场</a:t>
            </a:r>
            <a:r>
              <a:rPr lang="zh-CN" altLang="en-US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5CD03D-BB6D-42B3-A69F-F9725595491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692696"/>
            <a:ext cx="9144000" cy="580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51144"/>
      </p:ext>
    </p:extLst>
  </p:cSld>
  <p:clrMapOvr>
    <a:masterClrMapping/>
  </p:clrMapOvr>
  <p:transition spd="med">
    <p:pull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2501D9-3718-467D-8B96-73FE273C685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620688"/>
            <a:ext cx="9144000" cy="591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68147"/>
      </p:ext>
    </p:extLst>
  </p:cSld>
  <p:clrMapOvr>
    <a:masterClrMapping/>
  </p:clrMapOvr>
  <p:transition spd="med">
    <p:pull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9F0B7C-A224-494F-AAD0-C083E081FEE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05190"/>
            <a:ext cx="8657143" cy="64476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1B25FEB-1CAA-49CA-96BE-E1C1F26E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39952" y="4869160"/>
            <a:ext cx="4676190" cy="1647619"/>
          </a:xfrm>
          <a:prstGeom prst="rect">
            <a:avLst/>
          </a:prstGeom>
        </p:spPr>
      </p:pic>
      <p:sp>
        <p:nvSpPr>
          <p:cNvPr id="4" name="文本框 1">
            <a:extLst>
              <a:ext uri="{FF2B5EF4-FFF2-40B4-BE49-F238E27FC236}">
                <a16:creationId xmlns:a16="http://schemas.microsoft.com/office/drawing/2014/main" id="{C71D555B-D235-4078-8857-0F91290ED0E4}"/>
              </a:ext>
            </a:extLst>
          </p:cNvPr>
          <p:cNvSpPr txBox="1"/>
          <p:nvPr/>
        </p:nvSpPr>
        <p:spPr>
          <a:xfrm>
            <a:off x="7380312" y="1124744"/>
            <a:ext cx="10182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题</a:t>
            </a:r>
          </a:p>
        </p:txBody>
      </p:sp>
    </p:spTree>
    <p:extLst>
      <p:ext uri="{BB962C8B-B14F-4D97-AF65-F5344CB8AC3E}">
        <p14:creationId xmlns:p14="http://schemas.microsoft.com/office/powerpoint/2010/main" val="528207341"/>
      </p:ext>
    </p:extLst>
  </p:cSld>
  <p:clrMapOvr>
    <a:masterClrMapping/>
  </p:clrMapOvr>
  <p:transition spd="med">
    <p:pull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794984-710E-404D-B047-3B8A2AC6F15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6596279"/>
          </a:xfrm>
          <a:prstGeom prst="rect">
            <a:avLst/>
          </a:prstGeom>
        </p:spPr>
      </p:pic>
      <p:sp>
        <p:nvSpPr>
          <p:cNvPr id="4" name="文本框 1">
            <a:extLst>
              <a:ext uri="{FF2B5EF4-FFF2-40B4-BE49-F238E27FC236}">
                <a16:creationId xmlns:a16="http://schemas.microsoft.com/office/drawing/2014/main" id="{C71D555B-D235-4078-8857-0F91290ED0E4}"/>
              </a:ext>
            </a:extLst>
          </p:cNvPr>
          <p:cNvSpPr txBox="1"/>
          <p:nvPr/>
        </p:nvSpPr>
        <p:spPr>
          <a:xfrm>
            <a:off x="1259632" y="0"/>
            <a:ext cx="23519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12</a:t>
            </a:r>
            <a:r>
              <a:rPr lang="zh-CN" altLang="en-US" dirty="0"/>
              <a:t>，</a:t>
            </a:r>
            <a:r>
              <a:rPr lang="en-US" altLang="zh-CN" dirty="0"/>
              <a:t>19</a:t>
            </a:r>
            <a:r>
              <a:rPr lang="zh-CN" altLang="en-US" dirty="0"/>
              <a:t>题</a:t>
            </a:r>
          </a:p>
        </p:txBody>
      </p:sp>
    </p:spTree>
    <p:extLst>
      <p:ext uri="{BB962C8B-B14F-4D97-AF65-F5344CB8AC3E}">
        <p14:creationId xmlns:p14="http://schemas.microsoft.com/office/powerpoint/2010/main" val="3109105028"/>
      </p:ext>
    </p:extLst>
  </p:cSld>
  <p:clrMapOvr>
    <a:masterClrMapping/>
  </p:clrMapOvr>
  <p:transition spd="med">
    <p:pull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8C9FC78-AF85-41A3-A258-D43B4947C4D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620688"/>
            <a:ext cx="9144000" cy="45168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CF1BF69-F811-43E1-99E8-2190685651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6056" y="3140968"/>
            <a:ext cx="3786136" cy="177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95039"/>
      </p:ext>
    </p:extLst>
  </p:cSld>
  <p:clrMapOvr>
    <a:masterClrMapping/>
  </p:clrMapOvr>
  <p:transition spd="med">
    <p:pull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3E366C-964B-4746-8E43-BED1FA2DF9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956" y="692696"/>
            <a:ext cx="6400000" cy="28761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A9AC7DD-4F8E-4A78-91A7-63EADA085C55}"/>
              </a:ext>
            </a:extLst>
          </p:cNvPr>
          <p:cNvSpPr txBox="1"/>
          <p:nvPr/>
        </p:nvSpPr>
        <p:spPr>
          <a:xfrm>
            <a:off x="-6262" y="28284"/>
            <a:ext cx="457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rgbClr val="000000"/>
                </a:solidFill>
                <a:effectLst/>
                <a:latin typeface="FangSong" panose="02010609060101010101" pitchFamily="49" charset="-122"/>
                <a:ea typeface="FangSong" panose="02010609060101010101" pitchFamily="49" charset="-122"/>
              </a:rPr>
              <a:t>3.</a:t>
            </a:r>
            <a:r>
              <a:rPr lang="zh-CN" altLang="en-US" sz="2800" b="0" i="0" dirty="0">
                <a:solidFill>
                  <a:srgbClr val="000000"/>
                </a:solidFill>
                <a:effectLst/>
                <a:latin typeface="FangSong" panose="02010609060101010101" pitchFamily="49" charset="-122"/>
                <a:ea typeface="FangSong" panose="02010609060101010101" pitchFamily="49" charset="-122"/>
              </a:rPr>
              <a:t>导体</a:t>
            </a:r>
            <a:r>
              <a:rPr lang="zh-CN" altLang="en-US" sz="28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中</a:t>
            </a:r>
            <a:r>
              <a:rPr lang="zh-CN" altLang="en-US" sz="2800" b="0" i="0" dirty="0">
                <a:solidFill>
                  <a:srgbClr val="000000"/>
                </a:solidFill>
                <a:effectLst/>
                <a:latin typeface="FangSong" panose="02010609060101010101" pitchFamily="49" charset="-122"/>
                <a:ea typeface="FangSong" panose="02010609060101010101" pitchFamily="49" charset="-122"/>
              </a:rPr>
              <a:t>的静电场</a:t>
            </a:r>
            <a:r>
              <a:rPr lang="zh-CN" altLang="en-US" dirty="0"/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70F256-CAA2-498D-A053-5FD12C3C36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504" y="3568886"/>
            <a:ext cx="3742857" cy="2847619"/>
          </a:xfrm>
          <a:prstGeom prst="rect">
            <a:avLst/>
          </a:prstGeom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C71D555B-D235-4078-8857-0F91290ED0E4}"/>
              </a:ext>
            </a:extLst>
          </p:cNvPr>
          <p:cNvSpPr txBox="1"/>
          <p:nvPr/>
        </p:nvSpPr>
        <p:spPr>
          <a:xfrm>
            <a:off x="4572000" y="5924062"/>
            <a:ext cx="10182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6</a:t>
            </a:r>
            <a:r>
              <a:rPr lang="zh-CN" altLang="en-US" dirty="0"/>
              <a:t>题</a:t>
            </a:r>
          </a:p>
        </p:txBody>
      </p:sp>
    </p:spTree>
    <p:extLst>
      <p:ext uri="{BB962C8B-B14F-4D97-AF65-F5344CB8AC3E}">
        <p14:creationId xmlns:p14="http://schemas.microsoft.com/office/powerpoint/2010/main" val="2129995430"/>
      </p:ext>
    </p:extLst>
  </p:cSld>
  <p:clrMapOvr>
    <a:masterClrMapping/>
  </p:clrMapOvr>
  <p:transition spd="med">
    <p:pull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9BB118-039F-4A15-88A9-CCC2C56F5F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48" y="624238"/>
            <a:ext cx="3838095" cy="56095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5C9F899-3C3F-4F98-9F1A-0737AE71E01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302" y="0"/>
            <a:ext cx="4857143" cy="53904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4354C5-51BE-4ECC-95D1-C12EC01D32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7704" y="5013176"/>
            <a:ext cx="2873119" cy="15121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1414CD-853F-418C-B08F-6416DCAB039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8557" y="5557910"/>
            <a:ext cx="2733333" cy="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60418"/>
      </p:ext>
    </p:extLst>
  </p:cSld>
  <p:clrMapOvr>
    <a:masterClrMapping/>
  </p:clrMapOvr>
  <p:transition spd="med">
    <p:pull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40190C8-3657-443D-8BDD-05073B443774}"/>
              </a:ext>
            </a:extLst>
          </p:cNvPr>
          <p:cNvSpPr txBox="1"/>
          <p:nvPr/>
        </p:nvSpPr>
        <p:spPr>
          <a:xfrm>
            <a:off x="323528" y="260648"/>
            <a:ext cx="45771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solidFill>
                  <a:srgbClr val="000000"/>
                </a:solidFill>
                <a:effectLst/>
                <a:latin typeface="FangSong" panose="02010609060101010101" pitchFamily="49" charset="-122"/>
                <a:ea typeface="FangSong" panose="02010609060101010101" pitchFamily="49" charset="-122"/>
              </a:rPr>
              <a:t>一、质点运动学</a:t>
            </a:r>
            <a:r>
              <a:rPr lang="zh-CN" altLang="en-US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4441D7-0542-4A05-8610-3A80FB0C455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528" y="909161"/>
            <a:ext cx="7875431" cy="566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56436"/>
      </p:ext>
    </p:extLst>
  </p:cSld>
  <p:clrMapOvr>
    <a:masterClrMapping/>
  </p:clrMapOvr>
  <p:transition spd="med">
    <p:pull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98A6D32-919B-4F61-9826-C31CD6454337}"/>
              </a:ext>
            </a:extLst>
          </p:cNvPr>
          <p:cNvSpPr txBox="1"/>
          <p:nvPr/>
        </p:nvSpPr>
        <p:spPr>
          <a:xfrm>
            <a:off x="19689" y="16424"/>
            <a:ext cx="457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solidFill>
                  <a:srgbClr val="000000"/>
                </a:solidFill>
                <a:effectLst/>
                <a:latin typeface="FangSong" panose="02010609060101010101" pitchFamily="49" charset="-122"/>
                <a:ea typeface="FangSong" panose="02010609060101010101" pitchFamily="49" charset="-122"/>
              </a:rPr>
              <a:t>五、稳恒磁场</a:t>
            </a:r>
            <a:r>
              <a:rPr lang="zh-CN" altLang="en-US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067282-BCF2-4487-A9C8-F47E8D6CA8D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074" y="692697"/>
            <a:ext cx="4489651" cy="31683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91E957-50BB-42E1-AE67-8E9B5825F0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23081" y="692697"/>
            <a:ext cx="4706860" cy="46819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08C54D-795B-4E99-9144-029019F9189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1600" y="4014102"/>
            <a:ext cx="2271102" cy="2462939"/>
          </a:xfrm>
          <a:prstGeom prst="rect">
            <a:avLst/>
          </a:prstGeom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C71D555B-D235-4078-8857-0F91290ED0E4}"/>
              </a:ext>
            </a:extLst>
          </p:cNvPr>
          <p:cNvSpPr txBox="1"/>
          <p:nvPr/>
        </p:nvSpPr>
        <p:spPr>
          <a:xfrm>
            <a:off x="4423081" y="5672860"/>
            <a:ext cx="23519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，</a:t>
            </a:r>
            <a:r>
              <a:rPr lang="en-US" altLang="zh-CN" dirty="0"/>
              <a:t>14</a:t>
            </a:r>
            <a:r>
              <a:rPr lang="zh-CN" altLang="en-US" dirty="0"/>
              <a:t>，</a:t>
            </a:r>
            <a:r>
              <a:rPr lang="en-US" altLang="zh-CN" dirty="0"/>
              <a:t>21</a:t>
            </a:r>
            <a:r>
              <a:rPr lang="zh-CN" altLang="en-US" dirty="0"/>
              <a:t>题</a:t>
            </a:r>
          </a:p>
        </p:txBody>
      </p:sp>
    </p:spTree>
    <p:extLst>
      <p:ext uri="{BB962C8B-B14F-4D97-AF65-F5344CB8AC3E}">
        <p14:creationId xmlns:p14="http://schemas.microsoft.com/office/powerpoint/2010/main" val="1420928492"/>
      </p:ext>
    </p:extLst>
  </p:cSld>
  <p:clrMapOvr>
    <a:masterClrMapping/>
  </p:clrMapOvr>
  <p:transition spd="med">
    <p:pull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D8867F-4048-42BB-941F-5D8E1D811F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584" y="0"/>
            <a:ext cx="5685714" cy="6466667"/>
          </a:xfrm>
          <a:prstGeom prst="rect">
            <a:avLst/>
          </a:prstGeom>
        </p:spPr>
      </p:pic>
      <p:sp>
        <p:nvSpPr>
          <p:cNvPr id="4" name="文本框 1">
            <a:extLst>
              <a:ext uri="{FF2B5EF4-FFF2-40B4-BE49-F238E27FC236}">
                <a16:creationId xmlns:a16="http://schemas.microsoft.com/office/drawing/2014/main" id="{41D466B1-7332-4F38-8DD0-3C749A75A2DA}"/>
              </a:ext>
            </a:extLst>
          </p:cNvPr>
          <p:cNvSpPr txBox="1"/>
          <p:nvPr/>
        </p:nvSpPr>
        <p:spPr>
          <a:xfrm>
            <a:off x="6156176" y="3233333"/>
            <a:ext cx="11849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20</a:t>
            </a:r>
            <a:r>
              <a:rPr lang="zh-CN" altLang="en-US" dirty="0"/>
              <a:t>题</a:t>
            </a:r>
          </a:p>
        </p:txBody>
      </p:sp>
    </p:spTree>
    <p:extLst>
      <p:ext uri="{BB962C8B-B14F-4D97-AF65-F5344CB8AC3E}">
        <p14:creationId xmlns:p14="http://schemas.microsoft.com/office/powerpoint/2010/main" val="497051483"/>
      </p:ext>
    </p:extLst>
  </p:cSld>
  <p:clrMapOvr>
    <a:masterClrMapping/>
  </p:clrMapOvr>
  <p:transition spd="med">
    <p:pull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3081BC2-FBAE-4D95-A3F9-E585FF10EAF8}"/>
              </a:ext>
            </a:extLst>
          </p:cNvPr>
          <p:cNvSpPr txBox="1"/>
          <p:nvPr/>
        </p:nvSpPr>
        <p:spPr>
          <a:xfrm>
            <a:off x="7096" y="3898"/>
            <a:ext cx="457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solidFill>
                  <a:srgbClr val="000000"/>
                </a:solidFill>
                <a:effectLst/>
                <a:latin typeface="FangSong" panose="02010609060101010101" pitchFamily="49" charset="-122"/>
                <a:ea typeface="FangSong" panose="02010609060101010101" pitchFamily="49" charset="-122"/>
              </a:rPr>
              <a:t>六、变化的电磁场</a:t>
            </a:r>
            <a:r>
              <a:rPr lang="zh-CN" altLang="en-US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DA2D8C-A9A1-4DE7-917A-F203745790A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512" y="692696"/>
            <a:ext cx="7449484" cy="58414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A99FFA-5AE6-4E82-8E21-10CBEE9FA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358" y="3723802"/>
            <a:ext cx="4558642" cy="2810379"/>
          </a:xfrm>
          <a:prstGeom prst="rect">
            <a:avLst/>
          </a:prstGeom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C71D555B-D235-4078-8857-0F91290ED0E4}"/>
              </a:ext>
            </a:extLst>
          </p:cNvPr>
          <p:cNvSpPr txBox="1"/>
          <p:nvPr/>
        </p:nvSpPr>
        <p:spPr>
          <a:xfrm>
            <a:off x="4585358" y="1052736"/>
            <a:ext cx="23519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）楞次定律</a:t>
            </a:r>
          </a:p>
        </p:txBody>
      </p:sp>
      <p:sp>
        <p:nvSpPr>
          <p:cNvPr id="8" name="文本框 1">
            <a:extLst>
              <a:ext uri="{FF2B5EF4-FFF2-40B4-BE49-F238E27FC236}">
                <a16:creationId xmlns:a16="http://schemas.microsoft.com/office/drawing/2014/main" id="{41D466B1-7332-4F38-8DD0-3C749A75A2DA}"/>
              </a:ext>
            </a:extLst>
          </p:cNvPr>
          <p:cNvSpPr txBox="1"/>
          <p:nvPr/>
        </p:nvSpPr>
        <p:spPr>
          <a:xfrm>
            <a:off x="3131840" y="47786"/>
            <a:ext cx="23519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8</a:t>
            </a:r>
            <a:r>
              <a:rPr lang="zh-CN" altLang="en-US" dirty="0"/>
              <a:t>，</a:t>
            </a:r>
            <a:r>
              <a:rPr lang="en-US" altLang="zh-CN" dirty="0"/>
              <a:t>15</a:t>
            </a:r>
            <a:r>
              <a:rPr lang="zh-CN" altLang="en-US" dirty="0"/>
              <a:t>，</a:t>
            </a:r>
            <a:r>
              <a:rPr lang="en-US" altLang="zh-CN" dirty="0"/>
              <a:t>22</a:t>
            </a:r>
            <a:r>
              <a:rPr lang="zh-CN" altLang="en-US" dirty="0"/>
              <a:t>题</a:t>
            </a:r>
          </a:p>
        </p:txBody>
      </p:sp>
    </p:spTree>
    <p:extLst>
      <p:ext uri="{BB962C8B-B14F-4D97-AF65-F5344CB8AC3E}">
        <p14:creationId xmlns:p14="http://schemas.microsoft.com/office/powerpoint/2010/main" val="2155670765"/>
      </p:ext>
    </p:extLst>
  </p:cSld>
  <p:clrMapOvr>
    <a:masterClrMapping/>
  </p:clrMapOvr>
  <p:transition spd="med">
    <p:pull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">
            <a:extLst>
              <a:ext uri="{FF2B5EF4-FFF2-40B4-BE49-F238E27FC236}">
                <a16:creationId xmlns:a16="http://schemas.microsoft.com/office/drawing/2014/main" id="{CA7DC8B6-6C9C-4224-85EF-41A84FD6F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549275"/>
            <a:ext cx="8856984" cy="5417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某人骑自行车以速率</a:t>
            </a:r>
            <a:r>
              <a:rPr lang="en-US" altLang="zh-CN" dirty="0"/>
              <a:t>v</a:t>
            </a:r>
            <a:r>
              <a:rPr lang="zh-CN" altLang="en-US" dirty="0"/>
              <a:t>向正北方向行驶，今有风以相同速率由东向西吹来，试问人感到风从哪个方向吹来？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           </a:t>
            </a:r>
            <a:r>
              <a:rPr lang="en-US" altLang="zh-CN" dirty="0"/>
              <a:t>(A) </a:t>
            </a:r>
            <a:r>
              <a:rPr lang="zh-CN" altLang="en-US" dirty="0"/>
              <a:t>东南方向吹来．     </a:t>
            </a:r>
            <a:r>
              <a:rPr lang="en-US" altLang="zh-CN" dirty="0"/>
              <a:t>(B) </a:t>
            </a:r>
            <a:r>
              <a:rPr lang="zh-CN" altLang="en-US" dirty="0"/>
              <a:t>东北方向吹来．    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            (C) </a:t>
            </a:r>
            <a:r>
              <a:rPr lang="zh-CN" altLang="en-US" dirty="0"/>
              <a:t>西南方向吹来．      </a:t>
            </a:r>
            <a:r>
              <a:rPr lang="en-US" altLang="zh-CN" dirty="0"/>
              <a:t>(D)</a:t>
            </a:r>
            <a:r>
              <a:rPr lang="zh-CN" altLang="en-US" dirty="0"/>
              <a:t>西北方向吹来 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2. </a:t>
            </a:r>
            <a:r>
              <a:rPr lang="zh-CN" altLang="en-US" dirty="0"/>
              <a:t>质量为</a:t>
            </a:r>
            <a:r>
              <a:rPr lang="en-US" altLang="zh-CN" dirty="0"/>
              <a:t>50 g</a:t>
            </a:r>
            <a:r>
              <a:rPr lang="zh-CN" altLang="en-US" dirty="0"/>
              <a:t>的子弹，以</a:t>
            </a:r>
            <a:r>
              <a:rPr lang="en-US" altLang="zh-CN" dirty="0"/>
              <a:t>300 m/s</a:t>
            </a:r>
            <a:r>
              <a:rPr lang="zh-CN" altLang="en-US" dirty="0"/>
              <a:t>的速度沿图示</a:t>
            </a:r>
            <a:r>
              <a:rPr lang="en-US" altLang="zh-CN" dirty="0"/>
              <a:t>30°</a:t>
            </a:r>
            <a:r>
              <a:rPr lang="zh-CN" altLang="en-US" dirty="0"/>
              <a:t>角方向射入一原来静止的质量为</a:t>
            </a:r>
            <a:r>
              <a:rPr lang="en-US" altLang="zh-CN" dirty="0"/>
              <a:t>950 g</a:t>
            </a:r>
            <a:r>
              <a:rPr lang="zh-CN" altLang="en-US" dirty="0"/>
              <a:t>的摆球中，摆线长度不可伸缩。子弹射入后与摆球一起运动的速度为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(A) 4.5 m/s           (B) 9 m/s          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(C) 7.5 m/s           (D) 15m/s</a:t>
            </a:r>
            <a:r>
              <a:rPr lang="zh-CN" altLang="en-US" dirty="0"/>
              <a:t>．</a:t>
            </a:r>
          </a:p>
        </p:txBody>
      </p:sp>
      <p:pic>
        <p:nvPicPr>
          <p:cNvPr id="7" name="Picture 844" descr="单元三（一、冲量和动量）一、选择题-7">
            <a:extLst>
              <a:ext uri="{FF2B5EF4-FFF2-40B4-BE49-F238E27FC236}">
                <a16:creationId xmlns:a16="http://schemas.microsoft.com/office/drawing/2014/main" id="{E5F103DE-08A7-42AC-95E2-93EBFDA8A7B2}"/>
              </a:ext>
            </a:extLst>
          </p:cNvPr>
          <p:cNvPicPr/>
          <p:nvPr/>
        </p:nvPicPr>
        <p:blipFill>
          <a:blip r:embed="rId2">
            <a:lum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149080"/>
            <a:ext cx="3047216" cy="2328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512" y="549275"/>
                <a:ext cx="8856984" cy="5661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3.</a:t>
                </a:r>
                <a:r>
                  <a:rPr lang="zh-CN" altLang="en-US" dirty="0"/>
                  <a:t> 轮圈半径为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，其质量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均匀布在轮缘上，长为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，质量为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的均质辐条固定在轮心和轮缘间，辐条共有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根。则通过轮心，垂直于轮平面轴的转动惯量为</a:t>
                </a:r>
                <a:endParaRPr lang="en-US" altLang="zh-CN" dirty="0"/>
              </a:p>
              <a:p>
                <a:pPr indent="267970" algn="just">
                  <a:lnSpc>
                    <a:spcPct val="125000"/>
                  </a:lnSpc>
                </a:pPr>
                <a:r>
                  <a:rPr lang="en-US" altLang="zh-CN" kern="100" dirty="0">
                    <a:solidFill>
                      <a:srgbClr val="000000"/>
                    </a:solidFill>
                    <a:effectLst/>
                  </a:rPr>
                  <a:t>(A)</a:t>
                </a:r>
                <a14:m>
                  <m:oMath xmlns:m="http://schemas.openxmlformats.org/officeDocument/2006/math">
                    <m:r>
                      <a:rPr lang="en-US" altLang="zh-CN" b="0" i="1" kern="100" smtClean="0">
                        <a:solidFill>
                          <a:srgbClr val="000080"/>
                        </a:solidFill>
                        <a:effectLst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(</m:t>
                    </m:r>
                    <m:f>
                      <m:fPr>
                        <m:ctrlPr>
                          <a:rPr lang="zh-CN" altLang="zh-CN" i="1" kern="100">
                            <a:solidFill>
                              <a:srgbClr val="00008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kern="100" smtClean="0">
                            <a:solidFill>
                              <a:srgbClr val="000080"/>
                            </a:solidFill>
                            <a:effectLst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𝑁</m:t>
                        </m:r>
                      </m:num>
                      <m:den>
                        <m:r>
                          <a:rPr lang="en-US" altLang="zh-CN" b="0" i="1" kern="100" smtClean="0">
                            <a:solidFill>
                              <a:srgbClr val="000080"/>
                            </a:solidFill>
                            <a:effectLst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3</m:t>
                        </m:r>
                      </m:den>
                    </m:f>
                    <m:r>
                      <a:rPr lang="en-US" altLang="zh-CN" b="0" i="1" kern="100" smtClean="0">
                        <a:solidFill>
                          <a:srgbClr val="000080"/>
                        </a:solidFill>
                        <a:effectLst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𝑚</m:t>
                    </m:r>
                    <m:r>
                      <a:rPr lang="en-US" altLang="zh-CN" b="0" i="1" kern="100" smtClean="0">
                        <a:solidFill>
                          <a:srgbClr val="000080"/>
                        </a:solidFill>
                        <a:effectLst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+</m:t>
                    </m:r>
                    <m:r>
                      <a:rPr lang="en-US" altLang="zh-CN" b="0" i="1" kern="100" smtClean="0">
                        <a:solidFill>
                          <a:srgbClr val="000080"/>
                        </a:solidFill>
                        <a:effectLst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𝑀</m:t>
                    </m:r>
                    <m:r>
                      <a:rPr lang="en-US" altLang="zh-CN" b="0" i="1" kern="100" smtClean="0">
                        <a:solidFill>
                          <a:srgbClr val="000080"/>
                        </a:solidFill>
                        <a:effectLst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)</m:t>
                    </m:r>
                    <m:sSup>
                      <m:sSupPr>
                        <m:ctrlPr>
                          <a:rPr lang="zh-CN" altLang="zh-CN" i="1" kern="100">
                            <a:solidFill>
                              <a:srgbClr val="00008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kern="100" smtClean="0">
                            <a:solidFill>
                              <a:srgbClr val="000080"/>
                            </a:solidFill>
                            <a:effectLst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𝑅</m:t>
                        </m:r>
                      </m:e>
                      <m:sup>
                        <m:r>
                          <a:rPr lang="en-US" altLang="zh-CN" b="0" i="1" kern="100" smtClean="0">
                            <a:solidFill>
                              <a:srgbClr val="000080"/>
                            </a:solidFill>
                            <a:effectLst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zh-CN" kern="100" dirty="0">
                    <a:effectLst/>
                  </a:rPr>
                  <a:t>．</a:t>
                </a:r>
                <a:r>
                  <a:rPr lang="en-US" altLang="zh-CN" kern="100" dirty="0">
                    <a:solidFill>
                      <a:srgbClr val="000080"/>
                    </a:solidFill>
                    <a:effectLst/>
                    <a:ea typeface="幼圆" panose="02010509060101010101" pitchFamily="49" charset="-122"/>
                  </a:rPr>
                  <a:t>      </a:t>
                </a:r>
                <a:r>
                  <a:rPr lang="en-US" altLang="zh-CN" kern="100" dirty="0">
                    <a:effectLst/>
                  </a:rPr>
                  <a:t>(B) </a:t>
                </a:r>
                <a14:m>
                  <m:oMath xmlns:m="http://schemas.openxmlformats.org/officeDocument/2006/math">
                    <m:r>
                      <a:rPr lang="en-US" altLang="zh-CN" b="0" i="1" kern="100" smtClean="0">
                        <a:solidFill>
                          <a:srgbClr val="000080"/>
                        </a:solidFill>
                        <a:effectLst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(</m:t>
                    </m:r>
                    <m:f>
                      <m:fPr>
                        <m:ctrlPr>
                          <a:rPr lang="zh-CN" altLang="zh-CN" i="1" kern="100">
                            <a:solidFill>
                              <a:srgbClr val="00008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kern="100" smtClean="0">
                            <a:solidFill>
                              <a:srgbClr val="000080"/>
                            </a:solidFill>
                            <a:effectLst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𝑁</m:t>
                        </m:r>
                      </m:num>
                      <m:den>
                        <m:r>
                          <a:rPr lang="en-US" altLang="zh-CN" b="0" i="1" kern="100" smtClean="0">
                            <a:solidFill>
                              <a:srgbClr val="000080"/>
                            </a:solidFill>
                            <a:effectLst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12</m:t>
                        </m:r>
                      </m:den>
                    </m:f>
                    <m:r>
                      <a:rPr lang="en-US" altLang="zh-CN" b="0" i="1" kern="100" smtClean="0">
                        <a:solidFill>
                          <a:srgbClr val="000080"/>
                        </a:solidFill>
                        <a:effectLst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𝑚</m:t>
                    </m:r>
                    <m:r>
                      <a:rPr lang="en-US" altLang="zh-CN" b="0" i="1" kern="100" smtClean="0">
                        <a:solidFill>
                          <a:srgbClr val="000080"/>
                        </a:solidFill>
                        <a:effectLst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+</m:t>
                    </m:r>
                    <m:r>
                      <a:rPr lang="en-US" altLang="zh-CN" b="0" i="1" kern="100" smtClean="0">
                        <a:solidFill>
                          <a:srgbClr val="000080"/>
                        </a:solidFill>
                        <a:effectLst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𝑀</m:t>
                    </m:r>
                    <m:r>
                      <a:rPr lang="en-US" altLang="zh-CN" b="0" i="1" kern="100" smtClean="0">
                        <a:solidFill>
                          <a:srgbClr val="000080"/>
                        </a:solidFill>
                        <a:effectLst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)</m:t>
                    </m:r>
                    <m:sSup>
                      <m:sSupPr>
                        <m:ctrlPr>
                          <a:rPr lang="zh-CN" altLang="zh-CN" i="1" kern="100">
                            <a:solidFill>
                              <a:srgbClr val="00008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kern="100" smtClean="0">
                            <a:solidFill>
                              <a:srgbClr val="000080"/>
                            </a:solidFill>
                            <a:effectLst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𝑅</m:t>
                        </m:r>
                      </m:e>
                      <m:sup>
                        <m:r>
                          <a:rPr lang="en-US" altLang="zh-CN" b="0" i="1" kern="100" smtClean="0">
                            <a:solidFill>
                              <a:srgbClr val="000080"/>
                            </a:solidFill>
                            <a:effectLst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zh-CN" kern="100" dirty="0">
                    <a:effectLst/>
                  </a:rPr>
                  <a:t>．</a:t>
                </a:r>
                <a:r>
                  <a:rPr lang="en-US" altLang="zh-CN" kern="100" dirty="0">
                    <a:solidFill>
                      <a:srgbClr val="000080"/>
                    </a:solidFill>
                    <a:effectLst/>
                    <a:ea typeface="幼圆" panose="02010509060101010101" pitchFamily="49" charset="-122"/>
                  </a:rPr>
                  <a:t>    </a:t>
                </a:r>
                <a:r>
                  <a:rPr lang="en-US" altLang="zh-CN" kern="100" dirty="0">
                    <a:effectLst/>
                  </a:rPr>
                  <a:t> </a:t>
                </a:r>
                <a:endParaRPr lang="zh-CN" altLang="zh-CN" kern="100" dirty="0">
                  <a:effectLst/>
                </a:endParaRPr>
              </a:p>
              <a:p>
                <a:pPr indent="267970" algn="just">
                  <a:lnSpc>
                    <a:spcPct val="125000"/>
                  </a:lnSpc>
                </a:pPr>
                <a:r>
                  <a:rPr lang="en-US" altLang="zh-CN" kern="100" dirty="0">
                    <a:effectLst/>
                  </a:rPr>
                  <a:t>(C) </a:t>
                </a:r>
                <a14:m>
                  <m:oMath xmlns:m="http://schemas.openxmlformats.org/officeDocument/2006/math">
                    <m:r>
                      <a:rPr lang="en-US" altLang="zh-CN" b="0" i="1" kern="100" smtClean="0">
                        <a:solidFill>
                          <a:srgbClr val="000080"/>
                        </a:solidFill>
                        <a:effectLst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(</m:t>
                    </m:r>
                    <m:f>
                      <m:fPr>
                        <m:ctrlPr>
                          <a:rPr lang="zh-CN" altLang="zh-CN" i="1" kern="100">
                            <a:solidFill>
                              <a:srgbClr val="00008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kern="100" smtClean="0">
                            <a:solidFill>
                              <a:srgbClr val="000080"/>
                            </a:solidFill>
                            <a:effectLst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𝑁</m:t>
                        </m:r>
                      </m:num>
                      <m:den>
                        <m:r>
                          <a:rPr lang="en-US" altLang="zh-CN" b="0" i="1" kern="100" smtClean="0">
                            <a:solidFill>
                              <a:srgbClr val="000080"/>
                            </a:solidFill>
                            <a:effectLst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3</m:t>
                        </m:r>
                      </m:den>
                    </m:f>
                    <m:r>
                      <a:rPr lang="en-US" altLang="zh-CN" b="0" i="1" kern="100" smtClean="0">
                        <a:solidFill>
                          <a:srgbClr val="000080"/>
                        </a:solidFill>
                        <a:effectLst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𝑚</m:t>
                    </m:r>
                    <m:r>
                      <a:rPr lang="en-US" altLang="zh-CN" b="0" i="1" kern="100" smtClean="0">
                        <a:solidFill>
                          <a:srgbClr val="000080"/>
                        </a:solidFill>
                        <a:effectLst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+</m:t>
                    </m:r>
                    <m:f>
                      <m:fPr>
                        <m:ctrlPr>
                          <a:rPr lang="zh-CN" altLang="zh-CN" i="1" kern="100">
                            <a:solidFill>
                              <a:srgbClr val="00008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kern="100" smtClean="0">
                            <a:solidFill>
                              <a:srgbClr val="000080"/>
                            </a:solidFill>
                            <a:effectLst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𝑀</m:t>
                        </m:r>
                      </m:num>
                      <m:den>
                        <m:r>
                          <a:rPr lang="en-US" altLang="zh-CN" b="0" i="1" kern="100" smtClean="0">
                            <a:solidFill>
                              <a:srgbClr val="000080"/>
                            </a:solidFill>
                            <a:effectLst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2</m:t>
                        </m:r>
                      </m:den>
                    </m:f>
                    <m:r>
                      <a:rPr lang="en-US" altLang="zh-CN" b="0" i="1" kern="100" smtClean="0">
                        <a:solidFill>
                          <a:srgbClr val="000080"/>
                        </a:solidFill>
                        <a:effectLst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)</m:t>
                    </m:r>
                    <m:sSup>
                      <m:sSupPr>
                        <m:ctrlPr>
                          <a:rPr lang="zh-CN" altLang="zh-CN" i="1" kern="100">
                            <a:solidFill>
                              <a:srgbClr val="00008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kern="100" smtClean="0">
                            <a:solidFill>
                              <a:srgbClr val="000080"/>
                            </a:solidFill>
                            <a:effectLst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𝑅</m:t>
                        </m:r>
                      </m:e>
                      <m:sup>
                        <m:r>
                          <a:rPr lang="en-US" altLang="zh-CN" b="0" i="1" kern="100" smtClean="0">
                            <a:solidFill>
                              <a:srgbClr val="000080"/>
                            </a:solidFill>
                            <a:effectLst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zh-CN" kern="100" dirty="0">
                    <a:effectLst/>
                  </a:rPr>
                  <a:t>．</a:t>
                </a:r>
                <a:r>
                  <a:rPr lang="en-US" altLang="zh-CN" kern="100" dirty="0">
                    <a:solidFill>
                      <a:srgbClr val="000080"/>
                    </a:solidFill>
                    <a:effectLst/>
                    <a:ea typeface="幼圆" panose="02010509060101010101" pitchFamily="49" charset="-122"/>
                  </a:rPr>
                  <a:t>     </a:t>
                </a:r>
                <a:r>
                  <a:rPr lang="en-US" altLang="zh-CN" kern="100" dirty="0">
                    <a:effectLst/>
                  </a:rPr>
                  <a:t>(D) </a:t>
                </a:r>
                <a14:m>
                  <m:oMath xmlns:m="http://schemas.openxmlformats.org/officeDocument/2006/math">
                    <m:r>
                      <a:rPr lang="en-US" altLang="zh-CN" b="0" i="1" kern="100" smtClean="0">
                        <a:solidFill>
                          <a:srgbClr val="000080"/>
                        </a:solidFill>
                        <a:effectLst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(</m:t>
                    </m:r>
                    <m:f>
                      <m:fPr>
                        <m:ctrlPr>
                          <a:rPr lang="zh-CN" altLang="zh-CN" i="1" kern="100">
                            <a:solidFill>
                              <a:srgbClr val="00008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kern="100" smtClean="0">
                            <a:solidFill>
                              <a:srgbClr val="000080"/>
                            </a:solidFill>
                            <a:effectLst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𝑁</m:t>
                        </m:r>
                      </m:num>
                      <m:den>
                        <m:r>
                          <a:rPr lang="en-US" altLang="zh-CN" b="0" i="1" kern="100" smtClean="0">
                            <a:solidFill>
                              <a:srgbClr val="000080"/>
                            </a:solidFill>
                            <a:effectLst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12</m:t>
                        </m:r>
                      </m:den>
                    </m:f>
                    <m:r>
                      <a:rPr lang="en-US" altLang="zh-CN" b="0" i="1" kern="100" smtClean="0">
                        <a:solidFill>
                          <a:srgbClr val="000080"/>
                        </a:solidFill>
                        <a:effectLst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𝑚</m:t>
                    </m:r>
                    <m:r>
                      <a:rPr lang="en-US" altLang="zh-CN" b="0" i="1" kern="100" smtClean="0">
                        <a:solidFill>
                          <a:srgbClr val="000080"/>
                        </a:solidFill>
                        <a:effectLst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+</m:t>
                    </m:r>
                    <m:f>
                      <m:fPr>
                        <m:ctrlPr>
                          <a:rPr lang="zh-CN" altLang="zh-CN" i="1" kern="100">
                            <a:solidFill>
                              <a:srgbClr val="00008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kern="100" smtClean="0">
                            <a:solidFill>
                              <a:srgbClr val="000080"/>
                            </a:solidFill>
                            <a:effectLst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𝑀</m:t>
                        </m:r>
                      </m:num>
                      <m:den>
                        <m:r>
                          <a:rPr lang="en-US" altLang="zh-CN" b="0" i="1" kern="100" smtClean="0">
                            <a:solidFill>
                              <a:srgbClr val="000080"/>
                            </a:solidFill>
                            <a:effectLst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2</m:t>
                        </m:r>
                      </m:den>
                    </m:f>
                    <m:r>
                      <a:rPr lang="en-US" altLang="zh-CN" b="0" i="1" kern="100" smtClean="0">
                        <a:solidFill>
                          <a:srgbClr val="000080"/>
                        </a:solidFill>
                        <a:effectLst/>
                        <a:latin typeface="Cambria Math" panose="02040503050406030204" pitchFamily="18" charset="0"/>
                        <a:ea typeface="幼圆" panose="02010509060101010101" pitchFamily="49" charset="-122"/>
                      </a:rPr>
                      <m:t>)</m:t>
                    </m:r>
                    <m:sSup>
                      <m:sSupPr>
                        <m:ctrlPr>
                          <a:rPr lang="zh-CN" altLang="zh-CN" i="1" kern="100">
                            <a:solidFill>
                              <a:srgbClr val="00008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kern="100" smtClean="0">
                            <a:solidFill>
                              <a:srgbClr val="000080"/>
                            </a:solidFill>
                            <a:effectLst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𝑅</m:t>
                        </m:r>
                      </m:e>
                      <m:sup>
                        <m:r>
                          <a:rPr lang="en-US" altLang="zh-CN" b="0" i="1" kern="100" smtClean="0">
                            <a:solidFill>
                              <a:srgbClr val="000080"/>
                            </a:solidFill>
                            <a:effectLst/>
                            <a:latin typeface="Cambria Math" panose="02040503050406030204" pitchFamily="18" charset="0"/>
                            <a:ea typeface="幼圆" panose="02010509060101010101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zh-CN" kern="100" dirty="0">
                    <a:effectLst/>
                  </a:rPr>
                  <a:t>．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4.</a:t>
                </a:r>
                <a:r>
                  <a:rPr lang="zh-CN" altLang="en-US" dirty="0"/>
                  <a:t>下列各种场中的保守力场为</a:t>
                </a:r>
                <a:r>
                  <a:rPr lang="en-US" altLang="zh-CN" dirty="0"/>
                  <a:t>:                                  【       】</a:t>
                </a:r>
              </a:p>
              <a:p>
                <a:pPr marL="514350" indent="-514350">
                  <a:lnSpc>
                    <a:spcPct val="150000"/>
                  </a:lnSpc>
                  <a:buAutoNum type="alphaUcParenBoth"/>
                </a:pPr>
                <a:r>
                  <a:rPr lang="zh-CN" altLang="en-US" dirty="0"/>
                  <a:t> 稳恒磁场；                         </a:t>
                </a:r>
                <a:r>
                  <a:rPr lang="en-US" altLang="zh-CN" dirty="0"/>
                  <a:t>(B) </a:t>
                </a:r>
                <a:r>
                  <a:rPr lang="zh-CN" altLang="en-US" dirty="0"/>
                  <a:t>静电场；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(C) </a:t>
                </a:r>
                <a:r>
                  <a:rPr lang="zh-CN" altLang="en-US" dirty="0"/>
                  <a:t>涡旋电场；	                   </a:t>
                </a:r>
                <a:r>
                  <a:rPr lang="en-US" altLang="zh-CN" dirty="0"/>
                  <a:t>(D) </a:t>
                </a:r>
                <a:r>
                  <a:rPr lang="zh-CN" altLang="en-US" dirty="0"/>
                  <a:t>变化磁场。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549275"/>
                <a:ext cx="8856984" cy="5661614"/>
              </a:xfrm>
              <a:prstGeom prst="rect">
                <a:avLst/>
              </a:prstGeom>
              <a:blipFill>
                <a:blip r:embed="rId2"/>
                <a:stretch>
                  <a:fillRect l="-1239" r="-7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31398"/>
      </p:ext>
    </p:extLst>
  </p:cSld>
  <p:clrMapOvr>
    <a:masterClrMapping/>
  </p:clrMapOvr>
  <p:transition spd="med">
    <p:pull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49275"/>
                <a:ext cx="9036496" cy="6738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5.</a:t>
                </a:r>
                <a:r>
                  <a:rPr lang="zh-CN" altLang="en-US" dirty="0"/>
                  <a:t>如图所示为一沿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轴放置的“无限长”分段均匀带电直线，则</a:t>
                </a:r>
                <a:r>
                  <a:rPr lang="en-US" altLang="zh-CN" dirty="0"/>
                  <a:t>Oxy</a:t>
                </a:r>
                <a:r>
                  <a:rPr lang="zh-CN" altLang="en-US" dirty="0"/>
                  <a:t>坐标平面上点</a:t>
                </a:r>
                <a:r>
                  <a:rPr lang="en-US" altLang="zh-CN" dirty="0"/>
                  <a:t>(0,a)</a:t>
                </a:r>
                <a:r>
                  <a:rPr lang="zh-CN" altLang="en-US" dirty="0"/>
                  <a:t>处的场强</a:t>
                </a:r>
                <a:r>
                  <a:rPr lang="en-US" altLang="zh-CN" dirty="0"/>
                  <a:t>E</a:t>
                </a:r>
                <a:r>
                  <a:rPr lang="zh-CN" altLang="en-US" dirty="0"/>
                  <a:t>为</a:t>
                </a:r>
                <a:endParaRPr lang="en-US" altLang="zh-CN" dirty="0"/>
              </a:p>
              <a:p>
                <a:pPr marL="342900" indent="-342900">
                  <a:lnSpc>
                    <a:spcPct val="150000"/>
                  </a:lnSpc>
                  <a:buAutoNum type="alphaUcParenBoth"/>
                </a:pPr>
                <a:r>
                  <a:rPr lang="en-US" altLang="zh-CN" sz="1800" b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0	 (B)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b="1" i="1" kern="1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800" b="1" i="1" kern="1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𝝀</m:t>
                        </m:r>
                      </m:num>
                      <m:den>
                        <m:r>
                          <a:rPr lang="en-US" altLang="zh-CN" sz="1800" b="1" i="1" kern="1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𝟒</m:t>
                        </m:r>
                        <m:r>
                          <a:rPr lang="zh-CN" altLang="en-US" sz="1800" b="1" i="1" kern="100" smtClean="0">
                            <a:effectLst/>
                            <a:latin typeface="Cambria Math" panose="02040503050406030204" pitchFamily="18" charset="0"/>
                          </a:rPr>
                          <m:t>𝝅</m:t>
                        </m:r>
                        <m:sSub>
                          <m:sSubPr>
                            <m:ctrlPr>
                              <a:rPr lang="en-US" altLang="zh-CN" sz="1800" b="1" i="1" kern="10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b="1" i="1" kern="100" smtClean="0">
                                <a:effectLst/>
                                <a:latin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altLang="zh-CN" sz="1800" b="1" i="1" kern="100" smtClean="0">
                                <a:effectLst/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1800" b="1" i="1" kern="100" smtClean="0">
                            <a:effectLst/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sz="1800" i="1" kern="1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sz="1800" b="0" i="1" kern="1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altLang="zh-CN" sz="1800" i="1" kern="100" dirty="0">
                    <a:effectLst/>
                    <a:ea typeface="宋体" panose="02010600030101010101" pitchFamily="2" charset="-122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800" b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(C)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b="1" i="1" kern="1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 sz="1800" b="1" i="1" kern="1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𝝀</m:t>
                        </m:r>
                      </m:num>
                      <m:den>
                        <m:r>
                          <a:rPr lang="en-US" altLang="zh-CN" sz="1800" b="1" i="1" kern="1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𝟐</m:t>
                        </m:r>
                        <m:r>
                          <a:rPr lang="zh-CN" altLang="en-US" sz="1800" b="1" i="1" kern="100" smtClean="0">
                            <a:effectLst/>
                            <a:latin typeface="Cambria Math" panose="02040503050406030204" pitchFamily="18" charset="0"/>
                          </a:rPr>
                          <m:t>𝝅</m:t>
                        </m:r>
                        <m:sSub>
                          <m:sSubPr>
                            <m:ctrlPr>
                              <a:rPr lang="en-US" altLang="zh-CN" sz="1800" b="1" i="1" kern="10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b="1" i="1" kern="100" smtClean="0">
                                <a:effectLst/>
                                <a:latin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altLang="zh-CN" sz="1800" b="1" i="1" kern="100" smtClean="0">
                                <a:effectLst/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1800" b="1" i="1" kern="100" smtClean="0">
                            <a:effectLst/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sz="1800" i="1" kern="1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sz="1800" b="0" i="1" kern="1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altLang="zh-CN" sz="1800" i="1" kern="100" dirty="0">
                    <a:effectLst/>
                    <a:ea typeface="宋体" panose="02010600030101010101" pitchFamily="2" charset="-122"/>
                  </a:rPr>
                  <a:t> </a:t>
                </a:r>
                <a:r>
                  <a:rPr lang="en-US" altLang="zh-CN" sz="1800" b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	 (D)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b="1" i="1" kern="10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1" i="1" kern="100">
                            <a:latin typeface="Cambria Math" panose="02040503050406030204" pitchFamily="18" charset="0"/>
                          </a:rPr>
                          <m:t>𝝀</m:t>
                        </m:r>
                      </m:num>
                      <m:den>
                        <m:r>
                          <a:rPr lang="en-US" altLang="zh-CN" sz="1800" b="1" i="1" kern="10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zh-CN" altLang="en-US" sz="1800" b="1" i="1" kern="100">
                            <a:latin typeface="Cambria Math" panose="02040503050406030204" pitchFamily="18" charset="0"/>
                          </a:rPr>
                          <m:t>𝝅</m:t>
                        </m:r>
                        <m:sSub>
                          <m:sSubPr>
                            <m:ctrlPr>
                              <a:rPr lang="en-US" altLang="zh-CN" sz="1800" b="1" i="1" kern="10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b="1" i="1" kern="100">
                                <a:latin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en-US" altLang="zh-CN" sz="1800" b="1" i="1" kern="10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1800" b="1" i="1" kern="100">
                            <a:latin typeface="Cambria Math" panose="02040503050406030204" pitchFamily="18" charset="0"/>
                          </a:rPr>
                          <m:t>𝒂</m:t>
                        </m:r>
                      </m:den>
                    </m:f>
                    <m:d>
                      <m:dPr>
                        <m:ctrlPr>
                          <a:rPr lang="en-US" altLang="zh-CN" sz="1800" b="1" i="1" kern="1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1800" i="1" kern="1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 kern="1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en-US" altLang="zh-CN" sz="1800" b="1" i="1" kern="100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altLang="zh-CN" sz="1800" i="1" kern="1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kern="10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e>
                    </m:d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6.</a:t>
                </a:r>
                <a:r>
                  <a:rPr lang="zh-CN" altLang="en-US" dirty="0"/>
                  <a:t>一带正电荷的物体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，靠近一原不带电的金属导体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的左端感生出负电荷，右端感生出正电荷．将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的左端接地，则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(A) N</a:t>
                </a:r>
                <a:r>
                  <a:rPr lang="zh-CN" altLang="en-US" dirty="0"/>
                  <a:t>上所有电荷都入地</a:t>
                </a:r>
                <a:r>
                  <a:rPr lang="en-US" altLang="zh-CN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(B) N</a:t>
                </a:r>
                <a:r>
                  <a:rPr lang="zh-CN" altLang="en-US" dirty="0"/>
                  <a:t>上有负电荷入地．  </a:t>
                </a:r>
              </a:p>
              <a:p>
                <a:pPr marL="514350" indent="-514350">
                  <a:lnSpc>
                    <a:spcPct val="150000"/>
                  </a:lnSpc>
                  <a:buAutoNum type="alphaUcParenBoth" startAt="3"/>
                </a:pPr>
                <a:r>
                  <a:rPr lang="en-US" altLang="zh-CN" dirty="0"/>
                  <a:t>N</a:t>
                </a:r>
                <a:r>
                  <a:rPr lang="zh-CN" altLang="en-US" dirty="0"/>
                  <a:t>上的电荷不动 </a:t>
                </a:r>
                <a:endParaRPr lang="en-US" altLang="zh-CN" dirty="0"/>
              </a:p>
              <a:p>
                <a:pPr marL="514350" indent="-514350">
                  <a:lnSpc>
                    <a:spcPct val="150000"/>
                  </a:lnSpc>
                  <a:buAutoNum type="alphaUcParenBoth" startAt="3"/>
                </a:pPr>
                <a:r>
                  <a:rPr lang="en-US" altLang="zh-CN" dirty="0"/>
                  <a:t> N</a:t>
                </a:r>
                <a:r>
                  <a:rPr lang="zh-CN" altLang="en-US" dirty="0"/>
                  <a:t>上有正电荷入地．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549275"/>
                <a:ext cx="9036496" cy="6738320"/>
              </a:xfrm>
              <a:prstGeom prst="rect">
                <a:avLst/>
              </a:prstGeom>
              <a:blipFill>
                <a:blip r:embed="rId2"/>
                <a:stretch>
                  <a:fillRect l="-1215" r="-6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848">
            <a:extLst>
              <a:ext uri="{FF2B5EF4-FFF2-40B4-BE49-F238E27FC236}">
                <a16:creationId xmlns:a16="http://schemas.microsoft.com/office/drawing/2014/main" id="{107DA804-D985-47D2-84AA-81209BB3F5C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268760"/>
            <a:ext cx="2592288" cy="182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6" name="Picture 10">
            <a:extLst>
              <a:ext uri="{FF2B5EF4-FFF2-40B4-BE49-F238E27FC236}">
                <a16:creationId xmlns:a16="http://schemas.microsoft.com/office/drawing/2014/main" id="{B1C88C09-4BF8-41F5-B195-6B3C493A5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437112"/>
            <a:ext cx="2696739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852640"/>
      </p:ext>
    </p:extLst>
  </p:cSld>
  <p:clrMapOvr>
    <a:masterClrMapping/>
  </p:clrMapOvr>
  <p:transition spd="med">
    <p:pull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512" y="549275"/>
                <a:ext cx="8856984" cy="56804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7.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载流的圆形线圈（半径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）与正方形线圈（边长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）通有相同的电流强度</a:t>
                </a:r>
                <a:r>
                  <a:rPr lang="en-US" altLang="zh-CN" i="1" kern="100" dirty="0">
                    <a:effectLst/>
                  </a:rPr>
                  <a:t>I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。若两个线圈中心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处的磁感应强度大小之比为</a:t>
                </a:r>
                <a14:m>
                  <m:oMath xmlns:m="http://schemas.openxmlformats.org/officeDocument/2006/math"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1:2</m:t>
                    </m:r>
                  </m:oMath>
                </a14:m>
                <a:r>
                  <a:rPr lang="en-US" altLang="zh-CN" kern="100" dirty="0">
                    <a:effectLst/>
                  </a:rPr>
                  <a:t> 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为</a:t>
                </a:r>
                <a:r>
                  <a:rPr lang="en-US" altLang="zh-CN" kern="100" dirty="0">
                    <a:effectLst/>
                    <a:cs typeface="Times New Roman" panose="02020603050405020304" pitchFamily="18" charset="0"/>
                  </a:rPr>
                  <a:t>【        】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kern="100" dirty="0">
                    <a:effectLst/>
                  </a:rPr>
                  <a:t>A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．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rad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：</a:t>
                </a:r>
                <a:r>
                  <a:rPr lang="en-US" altLang="zh-CN" kern="100" dirty="0">
                    <a:effectLst/>
                  </a:rPr>
                  <a:t>4    B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．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rad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：</a:t>
                </a:r>
                <a:r>
                  <a:rPr lang="en-US" altLang="zh-CN" kern="100" dirty="0">
                    <a:effectLst/>
                  </a:rPr>
                  <a:t>8   C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．</a:t>
                </a:r>
                <a:r>
                  <a:rPr lang="en-US" altLang="zh-CN" kern="100" dirty="0">
                    <a:effectLst/>
                  </a:rPr>
                  <a:t>1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：</a:t>
                </a:r>
                <a:r>
                  <a:rPr lang="en-US" altLang="zh-CN" kern="100" dirty="0">
                    <a:effectLst/>
                  </a:rPr>
                  <a:t>1      D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．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rad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：</a:t>
                </a:r>
                <a:r>
                  <a:rPr lang="en-US" altLang="zh-CN" kern="100" dirty="0">
                    <a:effectLst/>
                  </a:rPr>
                  <a:t>1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kern="100" dirty="0"/>
                  <a:t>8.</a:t>
                </a:r>
                <a:r>
                  <a:rPr lang="zh-CN" altLang="en-US" kern="100" dirty="0"/>
                  <a:t>如图所示，</a:t>
                </a:r>
                <a:r>
                  <a:rPr lang="en-US" altLang="zh-CN" kern="100" dirty="0"/>
                  <a:t>M</a:t>
                </a:r>
                <a:r>
                  <a:rPr lang="zh-CN" altLang="en-US" kern="100" dirty="0"/>
                  <a:t>、</a:t>
                </a:r>
                <a:r>
                  <a:rPr lang="en-US" altLang="zh-CN" kern="100" dirty="0"/>
                  <a:t>N</a:t>
                </a:r>
                <a:r>
                  <a:rPr lang="zh-CN" altLang="en-US" kern="100" dirty="0"/>
                  <a:t>为水平面内两根平行金属导轨，</a:t>
                </a:r>
                <a:r>
                  <a:rPr lang="en-US" altLang="zh-CN" kern="100" dirty="0"/>
                  <a:t>ab</a:t>
                </a:r>
                <a:r>
                  <a:rPr lang="zh-CN" altLang="en-US" kern="100" dirty="0"/>
                  <a:t>与</a:t>
                </a:r>
                <a:r>
                  <a:rPr lang="en-US" altLang="zh-CN" kern="100" dirty="0"/>
                  <a:t>cd</a:t>
                </a:r>
                <a:r>
                  <a:rPr lang="zh-CN" altLang="en-US" kern="100" dirty="0"/>
                  <a:t>为垂直于导轨并可在其上自由滑动的两根直裸导线．外磁场垂直水平面向上．当外力使</a:t>
                </a:r>
                <a:r>
                  <a:rPr lang="en-US" altLang="zh-CN" kern="100" dirty="0"/>
                  <a:t>ab</a:t>
                </a:r>
                <a:r>
                  <a:rPr lang="zh-CN" altLang="en-US" kern="100" dirty="0"/>
                  <a:t>向右平移时，</a:t>
                </a:r>
                <a:r>
                  <a:rPr lang="en-US" altLang="zh-CN" kern="100" dirty="0"/>
                  <a:t>cd   【     】</a:t>
                </a:r>
              </a:p>
              <a:p>
                <a:pPr algn="just"/>
                <a:r>
                  <a:rPr lang="en-US" altLang="zh-CN" kern="100" dirty="0">
                    <a:effectLst/>
                  </a:rPr>
                  <a:t>(A) </a:t>
                </a:r>
                <a:r>
                  <a:rPr lang="zh-CN" altLang="zh-CN" kern="100" dirty="0">
                    <a:effectLst/>
                  </a:rPr>
                  <a:t>不动．</a:t>
                </a:r>
                <a:r>
                  <a:rPr lang="en-US" altLang="zh-CN" kern="100" dirty="0">
                    <a:effectLst/>
                  </a:rPr>
                  <a:t>       (B) </a:t>
                </a:r>
                <a:r>
                  <a:rPr lang="zh-CN" altLang="zh-CN" kern="100" dirty="0">
                    <a:effectLst/>
                  </a:rPr>
                  <a:t>转动</a:t>
                </a:r>
              </a:p>
              <a:p>
                <a:r>
                  <a:rPr lang="en-US" altLang="zh-CN" kern="100" dirty="0">
                    <a:effectLst/>
                  </a:rPr>
                  <a:t>(C) 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向左移动．</a:t>
                </a:r>
                <a:r>
                  <a:rPr lang="en-US" altLang="zh-CN" kern="100" dirty="0">
                    <a:effectLst/>
                  </a:rPr>
                  <a:t>   (D) 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向右移动．</a:t>
                </a:r>
                <a:endParaRPr lang="en-US" altLang="zh-CN" kern="100" dirty="0"/>
              </a:p>
              <a:p>
                <a:pPr>
                  <a:lnSpc>
                    <a:spcPct val="15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549275"/>
                <a:ext cx="8856984" cy="5680466"/>
              </a:xfrm>
              <a:prstGeom prst="rect">
                <a:avLst/>
              </a:prstGeom>
              <a:blipFill>
                <a:blip r:embed="rId2"/>
                <a:stretch>
                  <a:fillRect l="-1239" r="-8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DBCF1C2D-D44E-4722-8A55-2EF59288A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4509120"/>
            <a:ext cx="3366999" cy="21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58750"/>
      </p:ext>
    </p:extLst>
  </p:cSld>
  <p:clrMapOvr>
    <a:masterClrMapping/>
  </p:clrMapOvr>
  <p:transition spd="med">
    <p:pull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512" y="549275"/>
                <a:ext cx="8856984" cy="60180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9.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质量为</a:t>
                </a:r>
                <a14:m>
                  <m:oMath xmlns:m="http://schemas.openxmlformats.org/officeDocument/2006/math"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𝑘𝑔</m:t>
                    </m:r>
                  </m:oMath>
                </a14:m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物体，从静止出发在水平面内沿</a:t>
                </a:r>
                <a14:m>
                  <m:oMath xmlns:m="http://schemas.openxmlformats.org/officeDocument/2006/math"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轴运动，其受力方向与运</a:t>
                </a:r>
                <a:r>
                  <a:rPr lang="zh-CN" altLang="zh-CN" dirty="0"/>
                  <a:t>动方向相同，合力大小为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=4+2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zh-CN" dirty="0"/>
                  <a:t>，那么，当物体在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zh-CN" dirty="0"/>
                  <a:t>时，其速率为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___</a:t>
                </a:r>
                <a:r>
                  <a:rPr lang="zh-CN" altLang="zh-CN" dirty="0"/>
                  <a:t>。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10.</a:t>
                </a:r>
                <a:r>
                  <a:rPr lang="zh-CN" altLang="en-US" dirty="0"/>
                  <a:t>质量</a:t>
                </a:r>
                <a:r>
                  <a:rPr lang="en-US" altLang="zh-CN" dirty="0"/>
                  <a:t>m=40 kg</a:t>
                </a:r>
                <a:r>
                  <a:rPr lang="zh-CN" altLang="en-US" dirty="0"/>
                  <a:t>的箱子放在卡车的车厢底板上，已知箱子与底板之间的静摩擦系数为</a:t>
                </a:r>
                <a:r>
                  <a:rPr lang="en-US" altLang="zh-CN" dirty="0"/>
                  <a:t>0.40</a:t>
                </a:r>
                <a:r>
                  <a:rPr lang="zh-CN" altLang="en-US" dirty="0"/>
                  <a:t>，滑动摩擦系数为</a:t>
                </a:r>
                <a:r>
                  <a:rPr lang="en-US" altLang="zh-CN" dirty="0"/>
                  <a:t>0.25</a:t>
                </a:r>
                <a:r>
                  <a:rPr lang="zh-CN" altLang="en-US" dirty="0"/>
                  <a:t>，试分别写出在下列情况下，作用在箱子上的摩擦力的大小和方向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(1)</a:t>
                </a:r>
                <a:r>
                  <a:rPr lang="zh-CN" altLang="en-US" dirty="0"/>
                  <a:t>卡车以</a:t>
                </a:r>
                <a:r>
                  <a:rPr lang="en-US" altLang="zh-CN" dirty="0"/>
                  <a:t>a = 2 m/s2</a:t>
                </a:r>
                <a:r>
                  <a:rPr lang="zh-CN" altLang="en-US" dirty="0"/>
                  <a:t>的加速度行驶，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f =____________</a:t>
                </a:r>
                <a:r>
                  <a:rPr lang="zh-CN" altLang="en-US" dirty="0"/>
                  <a:t>，方向</a:t>
                </a:r>
                <a:r>
                  <a:rPr lang="en-US" altLang="zh-CN" dirty="0"/>
                  <a:t>__________</a:t>
                </a:r>
                <a:r>
                  <a:rPr lang="zh-CN" altLang="en-US" dirty="0"/>
                  <a:t>．                                       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(2)</a:t>
                </a:r>
                <a:r>
                  <a:rPr lang="zh-CN" altLang="en-US" dirty="0"/>
                  <a:t>卡车以</a:t>
                </a:r>
                <a:r>
                  <a:rPr lang="en-US" altLang="zh-CN" dirty="0"/>
                  <a:t>a = -5 m/s2</a:t>
                </a:r>
                <a:r>
                  <a:rPr lang="zh-CN" altLang="en-US" dirty="0"/>
                  <a:t>的加速度急刹车，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f =____________</a:t>
                </a:r>
                <a:r>
                  <a:rPr lang="zh-CN" altLang="en-US" dirty="0"/>
                  <a:t>，方向</a:t>
                </a:r>
                <a:r>
                  <a:rPr lang="en-US" altLang="zh-CN" dirty="0"/>
                  <a:t>__________</a:t>
                </a:r>
                <a:r>
                  <a:rPr lang="zh-CN" altLang="en-US" dirty="0"/>
                  <a:t>．</a:t>
                </a:r>
              </a:p>
            </p:txBody>
          </p:sp>
        </mc:Choice>
        <mc:Fallback xmlns="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549275"/>
                <a:ext cx="8856984" cy="6018058"/>
              </a:xfrm>
              <a:prstGeom prst="rect">
                <a:avLst/>
              </a:prstGeom>
              <a:blipFill>
                <a:blip r:embed="rId2"/>
                <a:stretch>
                  <a:fillRect l="-1239" r="-826" b="-182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18F3C86-BA3D-4065-A629-D82174762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981" y="4365104"/>
            <a:ext cx="3145507" cy="1943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017887"/>
      </p:ext>
    </p:extLst>
  </p:cSld>
  <p:clrMapOvr>
    <a:masterClrMapping/>
  </p:clrMapOvr>
  <p:transition spd="med">
    <p:pull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512" y="549275"/>
                <a:ext cx="8856984" cy="60180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11.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匀质圆盘水平放置，可绕过盘心的铅直轴自由转动，圆盘对该轴的转动惯量为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，当转动角速度为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时，有一质量为</a:t>
                </a:r>
                <a:r>
                  <a:rPr lang="en-US" altLang="zh-CN" kern="100" dirty="0">
                    <a:effectLst/>
                  </a:rPr>
                  <a:t>m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的质点落到圆盘上，并粘在距轴</a:t>
                </a:r>
                <a14:m>
                  <m:oMath xmlns:m="http://schemas.openxmlformats.org/officeDocument/2006/math"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/3</m:t>
                    </m:r>
                  </m:oMath>
                </a14:m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处</a:t>
                </a:r>
                <a:r>
                  <a:rPr lang="en-US" altLang="zh-CN" kern="100" dirty="0"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为圆盘半径</a:t>
                </a:r>
                <a:r>
                  <a:rPr lang="en-US" altLang="zh-CN" kern="100" dirty="0">
                    <a:effectLst/>
                  </a:rPr>
                  <a:t>)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，则它们的角速度</a:t>
                </a:r>
                <a14:m>
                  <m:oMath xmlns:m="http://schemas.openxmlformats.org/officeDocument/2006/math"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u="sng" kern="100" dirty="0">
                    <a:effectLst/>
                  </a:rPr>
                  <a:t>                   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。</a:t>
                </a:r>
                <a:endParaRPr lang="en-US" altLang="zh-CN" kern="100" dirty="0">
                  <a:effectLst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kern="100" dirty="0">
                    <a:cs typeface="Times New Roman" panose="02020603050405020304" pitchFamily="18" charset="0"/>
                  </a:rPr>
                  <a:t>12.</a:t>
                </a:r>
                <a:r>
                  <a:rPr lang="zh-CN" altLang="en-US" kern="100" dirty="0">
                    <a:cs typeface="Times New Roman" panose="02020603050405020304" pitchFamily="18" charset="0"/>
                  </a:rPr>
                  <a:t>如图所示．试验电荷</a:t>
                </a:r>
                <a:r>
                  <a:rPr lang="en-US" altLang="zh-CN" kern="100" dirty="0">
                    <a:cs typeface="Times New Roman" panose="02020603050405020304" pitchFamily="18" charset="0"/>
                  </a:rPr>
                  <a:t>q</a:t>
                </a:r>
                <a:r>
                  <a:rPr lang="zh-CN" altLang="en-US" kern="100" dirty="0">
                    <a:cs typeface="Times New Roman" panose="02020603050405020304" pitchFamily="18" charset="0"/>
                  </a:rPr>
                  <a:t>， 在点电荷</a:t>
                </a:r>
                <a:r>
                  <a:rPr lang="en-US" altLang="zh-CN" kern="100" dirty="0">
                    <a:cs typeface="Times New Roman" panose="02020603050405020304" pitchFamily="18" charset="0"/>
                  </a:rPr>
                  <a:t>+Q</a:t>
                </a:r>
                <a:r>
                  <a:rPr lang="zh-CN" altLang="en-US" kern="100" dirty="0">
                    <a:cs typeface="Times New Roman" panose="02020603050405020304" pitchFamily="18" charset="0"/>
                  </a:rPr>
                  <a:t>产生的电场中，沿半径为</a:t>
                </a:r>
                <a:r>
                  <a:rPr lang="en-US" altLang="zh-CN" kern="100" dirty="0">
                    <a:cs typeface="Times New Roman" panose="02020603050405020304" pitchFamily="18" charset="0"/>
                  </a:rPr>
                  <a:t>R</a:t>
                </a:r>
                <a:r>
                  <a:rPr lang="zh-CN" altLang="en-US" kern="100" dirty="0">
                    <a:cs typeface="Times New Roman" panose="02020603050405020304" pitchFamily="18" charset="0"/>
                  </a:rPr>
                  <a:t>的整个圆弧的</a:t>
                </a:r>
                <a:r>
                  <a:rPr lang="en-US" altLang="zh-CN" kern="100" dirty="0">
                    <a:cs typeface="Times New Roman" panose="02020603050405020304" pitchFamily="18" charset="0"/>
                  </a:rPr>
                  <a:t>3/4</a:t>
                </a:r>
                <a:r>
                  <a:rPr lang="zh-CN" altLang="en-US" kern="100" dirty="0">
                    <a:cs typeface="Times New Roman" panose="02020603050405020304" pitchFamily="18" charset="0"/>
                  </a:rPr>
                  <a:t>圆弧轨道由</a:t>
                </a:r>
                <a:r>
                  <a:rPr lang="en-US" altLang="zh-CN" kern="100" dirty="0">
                    <a:cs typeface="Times New Roman" panose="02020603050405020304" pitchFamily="18" charset="0"/>
                  </a:rPr>
                  <a:t>a</a:t>
                </a:r>
                <a:r>
                  <a:rPr lang="zh-CN" altLang="en-US" kern="100" dirty="0">
                    <a:cs typeface="Times New Roman" panose="02020603050405020304" pitchFamily="18" charset="0"/>
                  </a:rPr>
                  <a:t>点移到</a:t>
                </a:r>
                <a:r>
                  <a:rPr lang="en-US" altLang="zh-CN" kern="100" dirty="0">
                    <a:cs typeface="Times New Roman" panose="02020603050405020304" pitchFamily="18" charset="0"/>
                  </a:rPr>
                  <a:t>d</a:t>
                </a:r>
                <a:r>
                  <a:rPr lang="zh-CN" altLang="en-US" kern="100" dirty="0">
                    <a:cs typeface="Times New Roman" panose="02020603050405020304" pitchFamily="18" charset="0"/>
                  </a:rPr>
                  <a:t>点的过程中电场力作功为</a:t>
                </a:r>
                <a:r>
                  <a:rPr lang="en-US" altLang="zh-CN" kern="100" dirty="0">
                    <a:cs typeface="Times New Roman" panose="02020603050405020304" pitchFamily="18" charset="0"/>
                  </a:rPr>
                  <a:t>________________</a:t>
                </a:r>
                <a:r>
                  <a:rPr lang="zh-CN" altLang="en-US" kern="100" dirty="0">
                    <a:cs typeface="Times New Roman" panose="02020603050405020304" pitchFamily="18" charset="0"/>
                  </a:rPr>
                  <a:t>；从</a:t>
                </a:r>
                <a:r>
                  <a:rPr lang="en-US" altLang="zh-CN" kern="100" dirty="0">
                    <a:cs typeface="Times New Roman" panose="02020603050405020304" pitchFamily="18" charset="0"/>
                  </a:rPr>
                  <a:t>d </a:t>
                </a:r>
                <a:r>
                  <a:rPr lang="zh-CN" altLang="en-US" kern="100" dirty="0">
                    <a:cs typeface="Times New Roman" panose="02020603050405020304" pitchFamily="18" charset="0"/>
                  </a:rPr>
                  <a:t>点移到无穷远处的过程中，电场力作功为</a:t>
                </a:r>
                <a:r>
                  <a:rPr lang="en-US" altLang="zh-CN" kern="100" dirty="0">
                    <a:cs typeface="Times New Roman" panose="02020603050405020304" pitchFamily="18" charset="0"/>
                  </a:rPr>
                  <a:t>____________</a:t>
                </a:r>
                <a:r>
                  <a:rPr lang="zh-CN" altLang="en-US" kern="100" dirty="0">
                    <a:cs typeface="Times New Roman" panose="02020603050405020304" pitchFamily="18" charset="0"/>
                  </a:rPr>
                  <a:t>．</a:t>
                </a:r>
                <a:endParaRPr lang="en-US" altLang="zh-CN" kern="100" dirty="0"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kern="100" dirty="0">
                    <a:cs typeface="Times New Roman" panose="02020603050405020304" pitchFamily="18" charset="0"/>
                  </a:rPr>
                  <a:t>13.</a:t>
                </a:r>
                <a:r>
                  <a:rPr lang="zh-CN" altLang="en-US" kern="100" dirty="0">
                    <a:cs typeface="Times New Roman" panose="02020603050405020304" pitchFamily="18" charset="0"/>
                  </a:rPr>
                  <a:t>在相对介电常数为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kern="100" dirty="0">
                    <a:cs typeface="Times New Roman" panose="02020603050405020304" pitchFamily="18" charset="0"/>
                  </a:rPr>
                  <a:t>的各向同性的电介质中，</a:t>
                </a:r>
                <a:endParaRPr lang="en-US" altLang="zh-CN" kern="100" dirty="0"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kern="100" dirty="0">
                    <a:cs typeface="Times New Roman" panose="02020603050405020304" pitchFamily="18" charset="0"/>
                  </a:rPr>
                  <a:t>电位移矢量与场强之间的关系是</a:t>
                </a:r>
                <a:r>
                  <a:rPr lang="en-US" altLang="zh-CN" kern="100" dirty="0">
                    <a:cs typeface="Times New Roman" panose="02020603050405020304" pitchFamily="18" charset="0"/>
                  </a:rPr>
                  <a:t>________________.</a:t>
                </a:r>
                <a:r>
                  <a:rPr lang="zh-CN" altLang="en-US" kern="100" dirty="0"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549275"/>
                <a:ext cx="8856984" cy="6018058"/>
              </a:xfrm>
              <a:prstGeom prst="rect">
                <a:avLst/>
              </a:prstGeom>
              <a:blipFill>
                <a:blip r:embed="rId2"/>
                <a:stretch>
                  <a:fillRect l="-1239" r="-757" b="-182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D76BCDAA-1DB0-4A6B-ACA1-23FCB19D5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687336"/>
            <a:ext cx="2664296" cy="18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8196740"/>
      </p:ext>
    </p:extLst>
  </p:cSld>
  <p:clrMapOvr>
    <a:masterClrMapping/>
  </p:clrMapOvr>
  <p:transition spd="med">
    <p:pull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512" y="549275"/>
                <a:ext cx="8856984" cy="48177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14.</a:t>
                </a:r>
                <a:r>
                  <a:rPr lang="zh-CN" altLang="en-US" dirty="0"/>
                  <a:t>一半径为</a:t>
                </a:r>
                <a:r>
                  <a:rPr lang="en-US" altLang="zh-CN" dirty="0"/>
                  <a:t>r =10 cm</a:t>
                </a:r>
                <a:r>
                  <a:rPr lang="zh-CN" altLang="en-US" dirty="0"/>
                  <a:t>的细导线圆环，流过强度</a:t>
                </a:r>
                <a:r>
                  <a:rPr lang="en-US" altLang="zh-CN" dirty="0"/>
                  <a:t>I = 3 A</a:t>
                </a:r>
                <a:r>
                  <a:rPr lang="zh-CN" altLang="en-US" dirty="0"/>
                  <a:t>的电流，那么细环中心的磁感强度</a:t>
                </a:r>
                <a:r>
                  <a:rPr lang="en-US" altLang="zh-CN" dirty="0"/>
                  <a:t>B =________________</a:t>
                </a:r>
                <a:r>
                  <a:rPr lang="zh-CN" altLang="en-US" dirty="0"/>
                  <a:t>．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 </a:t>
                </a:r>
                <a:r>
                  <a:rPr lang="en-US" altLang="zh-CN" dirty="0"/>
                  <a:t>[</a:t>
                </a:r>
                <a:r>
                  <a:rPr lang="zh-CN" altLang="en-US" dirty="0"/>
                  <a:t>真空中的磁导率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altLang="zh-CN" dirty="0" err="1"/>
                  <a:t>T·m</a:t>
                </a:r>
                <a:r>
                  <a:rPr lang="en-US" altLang="zh-CN" dirty="0"/>
                  <a:t>/A]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15.</a:t>
                </a:r>
                <a:r>
                  <a:rPr lang="zh-CN" altLang="en-US" dirty="0"/>
                  <a:t>如图所示，一磁铁竖直地自由落入一螺线管中，如果开关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是断开的，磁铁在通过螺线管的整个过程中，下落的平均加速度</a:t>
                </a:r>
                <a:r>
                  <a:rPr lang="en-US" altLang="zh-CN" dirty="0"/>
                  <a:t>____</a:t>
                </a:r>
                <a:r>
                  <a:rPr lang="zh-CN" altLang="en-US" dirty="0"/>
                  <a:t>重力加速度；如果开关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是闭合的，磁铁在通过螺线管的整个过程中，下落的平均加速度</a:t>
                </a:r>
                <a:r>
                  <a:rPr lang="en-US" altLang="zh-CN" dirty="0"/>
                  <a:t>____</a:t>
                </a:r>
                <a:r>
                  <a:rPr lang="zh-CN" altLang="en-US" dirty="0"/>
                  <a:t>重力加速度．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(</a:t>
                </a:r>
                <a:r>
                  <a:rPr lang="zh-CN" altLang="en-US" dirty="0"/>
                  <a:t>空气阻力不计．填入大于，小于或等于</a:t>
                </a:r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549275"/>
                <a:ext cx="8856984" cy="4817729"/>
              </a:xfrm>
              <a:prstGeom prst="rect">
                <a:avLst/>
              </a:prstGeom>
              <a:blipFill>
                <a:blip r:embed="rId2"/>
                <a:stretch>
                  <a:fillRect l="-1239" r="-895" b="-25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DC123761-D296-4C92-A21F-F8F8E36FC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509120"/>
            <a:ext cx="1872208" cy="194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791800"/>
      </p:ext>
    </p:extLst>
  </p:cSld>
  <p:clrMapOvr>
    <a:masterClrMapping/>
  </p:clrMapOvr>
  <p:transition spd="med">
    <p:pull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1E56A4-A557-4676-A524-933327A981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597404"/>
            <a:ext cx="9144000" cy="366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82999"/>
      </p:ext>
    </p:extLst>
  </p:cSld>
  <p:clrMapOvr>
    <a:masterClrMapping/>
  </p:clrMapOvr>
  <p:transition spd="med">
    <p:pull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512" y="549275"/>
                <a:ext cx="8856984" cy="2417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16.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如图所示，质点</a:t>
                </a:r>
                <a:r>
                  <a:rPr lang="en-US" altLang="zh-CN" i="1" kern="100" dirty="0">
                    <a:effectLst/>
                  </a:rPr>
                  <a:t>P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在水平面内沿一半径为</a:t>
                </a:r>
                <a:r>
                  <a:rPr lang="en-US" altLang="zh-CN" i="1" kern="100" dirty="0">
                    <a:effectLst/>
                  </a:rPr>
                  <a:t>R</a:t>
                </a:r>
                <a:r>
                  <a:rPr lang="en-US" altLang="zh-CN" kern="100" dirty="0">
                    <a:effectLst/>
                  </a:rPr>
                  <a:t>=2 m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的圆轨道转动．转动的角速度</a:t>
                </a:r>
                <a:r>
                  <a:rPr lang="en-US" altLang="zh-CN" i="1" kern="100" dirty="0">
                    <a:effectLst/>
                    <a:latin typeface="Symbol" panose="05050102010706020507" pitchFamily="18" charset="2"/>
                    <a:cs typeface="Times New Roman" panose="02020603050405020304" pitchFamily="18" charset="0"/>
                  </a:rPr>
                  <a:t>w 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与时间</a:t>
                </a:r>
                <a:r>
                  <a:rPr lang="en-US" altLang="zh-CN" i="1" kern="100" dirty="0">
                    <a:effectLst/>
                  </a:rPr>
                  <a:t>t 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的函数关系为</a:t>
                </a:r>
                <a14:m>
                  <m:oMath xmlns:m="http://schemas.openxmlformats.org/officeDocument/2006/math"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sSup>
                      <m:sSup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kern="100" dirty="0">
                    <a:effectLst/>
                  </a:rPr>
                  <a:t> (</a:t>
                </a:r>
                <a:r>
                  <a:rPr lang="en-US" altLang="zh-CN" i="1" kern="100" dirty="0">
                    <a:effectLst/>
                  </a:rPr>
                  <a:t>k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为常量</a:t>
                </a:r>
                <a:r>
                  <a:rPr lang="en-US" altLang="zh-CN" kern="100" dirty="0">
                    <a:effectLst/>
                  </a:rPr>
                  <a:t>)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．已知</a:t>
                </a:r>
                <a14:m>
                  <m:oMath xmlns:m="http://schemas.openxmlformats.org/officeDocument/2006/math"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时，质点</a:t>
                </a:r>
                <a:r>
                  <a:rPr lang="en-US" altLang="zh-CN" i="1" kern="100" dirty="0">
                    <a:effectLst/>
                  </a:rPr>
                  <a:t>P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的速度值为</a:t>
                </a:r>
                <a:r>
                  <a:rPr lang="en-US" altLang="zh-CN" kern="100" dirty="0">
                    <a:effectLst/>
                  </a:rPr>
                  <a:t>32 m/s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．试</a:t>
                </a:r>
                <a:r>
                  <a:rPr lang="zh-CN" altLang="en-US" kern="100" dirty="0">
                    <a:cs typeface="Times New Roman" panose="02020603050405020304" pitchFamily="18" charset="0"/>
                  </a:rPr>
                  <a:t>求</a:t>
                </a:r>
                <a:r>
                  <a:rPr lang="en-US" altLang="zh-CN" kern="100" dirty="0">
                    <a:cs typeface="Times New Roman" panose="02020603050405020304" pitchFamily="18" charset="0"/>
                  </a:rPr>
                  <a:t>t=1s</a:t>
                </a:r>
                <a:r>
                  <a:rPr lang="zh-CN" altLang="en-US" kern="100" dirty="0">
                    <a:cs typeface="Times New Roman" panose="02020603050405020304" pitchFamily="18" charset="0"/>
                  </a:rPr>
                  <a:t>时，质点</a:t>
                </a:r>
                <a:r>
                  <a:rPr lang="en-US" altLang="zh-CN" kern="100" dirty="0">
                    <a:cs typeface="Times New Roman" panose="02020603050405020304" pitchFamily="18" charset="0"/>
                  </a:rPr>
                  <a:t>P</a:t>
                </a:r>
                <a:r>
                  <a:rPr lang="zh-CN" altLang="en-US" kern="100" dirty="0">
                    <a:cs typeface="Times New Roman" panose="02020603050405020304" pitchFamily="18" charset="0"/>
                  </a:rPr>
                  <a:t>的速度与加速度的大小．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549275"/>
                <a:ext cx="8856984" cy="2417072"/>
              </a:xfrm>
              <a:prstGeom prst="rect">
                <a:avLst/>
              </a:prstGeom>
              <a:blipFill>
                <a:blip r:embed="rId2"/>
                <a:stretch>
                  <a:fillRect l="-1239" r="-482" b="-579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DA9F69C0-39F3-4540-A547-30CE25101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88192"/>
            <a:ext cx="2182981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507224"/>
      </p:ext>
    </p:extLst>
  </p:cSld>
  <p:clrMapOvr>
    <a:masterClrMapping/>
  </p:clrMapOvr>
  <p:transition spd="med">
    <p:pull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">
            <a:extLst>
              <a:ext uri="{FF2B5EF4-FFF2-40B4-BE49-F238E27FC236}">
                <a16:creationId xmlns:a16="http://schemas.microsoft.com/office/drawing/2014/main" id="{CA7DC8B6-6C9C-4224-85EF-41A84FD6F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549275"/>
            <a:ext cx="8856984" cy="228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/>
              <a:t>17</a:t>
            </a:r>
            <a:r>
              <a:rPr lang="en-US" altLang="zh-CN" sz="2400" dirty="0"/>
              <a:t>.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如图所示，在与水平面成</a:t>
            </a:r>
            <a:r>
              <a:rPr lang="en-US" altLang="zh-CN" sz="24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zh-CN" sz="24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角的光滑斜面上放一质量为</a:t>
            </a:r>
            <a:r>
              <a:rPr lang="en-US" altLang="zh-CN" sz="24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的物体，此物体系于一劲度系数为</a:t>
            </a:r>
            <a:r>
              <a:rPr lang="en-US" altLang="zh-CN" sz="24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的轻弹簧的一端，弹簧的另一端固定．设物体最初静止．今使物体获得一沿斜面向下的速度，设起始动能为</a:t>
            </a:r>
            <a:r>
              <a:rPr lang="en-US" altLang="zh-CN" sz="24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2400" i="1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sz="2400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，试求物体在弹簧的伸长达到</a:t>
            </a:r>
            <a:r>
              <a:rPr lang="en-US" altLang="zh-CN" sz="24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时的动能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lang="zh-CN" altLang="en-US" sz="24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9D50695-EA0D-43DA-B789-054283E60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4946D4EA-BCE0-4988-82D1-194DBF9069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5886452"/>
              </p:ext>
            </p:extLst>
          </p:nvPr>
        </p:nvGraphicFramePr>
        <p:xfrm>
          <a:off x="323528" y="3059117"/>
          <a:ext cx="2755820" cy="2520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9" name="Picture" r:id="rId3" imgW="1095375" imgH="990600" progId="Word.Picture.8">
                  <p:embed/>
                </p:oleObj>
              </mc:Choice>
              <mc:Fallback>
                <p:oleObj name="Picture" r:id="rId3" imgW="1095375" imgH="990600" progId="Word.Picture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3059117"/>
                        <a:ext cx="2755820" cy="25202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5953169"/>
      </p:ext>
    </p:extLst>
  </p:cSld>
  <p:clrMapOvr>
    <a:masterClrMapping/>
  </p:clrMapOvr>
  <p:transition spd="med">
    <p:pull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">
            <a:extLst>
              <a:ext uri="{FF2B5EF4-FFF2-40B4-BE49-F238E27FC236}">
                <a16:creationId xmlns:a16="http://schemas.microsoft.com/office/drawing/2014/main" id="{CA7DC8B6-6C9C-4224-85EF-41A84FD6F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549275"/>
            <a:ext cx="8856984" cy="3017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/>
              <a:t>18.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一质量为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的物体悬于一条轻绳的一端，绳另一端绕在一轮轴的轴上，如图所示．轴水平且垂直于轮轴面，其半径为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，整个装置架在光滑的固定轴承之上．当物体从静止释放后，在时间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内下降了一段距离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．试求整个轮轴的转动惯量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．</a:t>
            </a:r>
            <a:endParaRPr lang="zh-CN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1B2B32A-A36A-4068-91B9-9E506B121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068960"/>
            <a:ext cx="2016224" cy="3123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212355"/>
      </p:ext>
    </p:extLst>
  </p:cSld>
  <p:clrMapOvr>
    <a:masterClrMapping/>
  </p:clrMapOvr>
  <p:transition spd="med">
    <p:pull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512" y="549275"/>
                <a:ext cx="8856984" cy="1816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19.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如图</a:t>
                </a:r>
                <a:r>
                  <a:rPr lang="zh-CN" altLang="zh-CN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所示，沿</a:t>
                </a:r>
                <a14:m>
                  <m:oMath xmlns:m="http://schemas.openxmlformats.org/officeDocument/2006/math">
                    <m:r>
                      <a:rPr lang="en-US" altLang="zh-CN" b="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zh-CN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轴放置的一根长度为</a:t>
                </a:r>
                <a14:m>
                  <m:oMath xmlns:m="http://schemas.openxmlformats.org/officeDocument/2006/math">
                    <m:r>
                      <a:rPr lang="en-US" altLang="zh-CN" b="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lang="zh-CN" altLang="zh-CN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的不均匀带电细棒，电荷线密度为</a:t>
                </a:r>
                <a14:m>
                  <m:oMath xmlns:m="http://schemas.openxmlformats.org/officeDocument/2006/math">
                    <m:r>
                      <a:rPr lang="en-US" altLang="zh-CN" b="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zh-CN" b="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zh-CN" altLang="zh-CN" b="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（</m:t>
                    </m:r>
                    <m:r>
                      <a:rPr lang="en-US" altLang="zh-CN" b="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zh-CN" altLang="zh-CN" b="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）</m:t>
                    </m:r>
                  </m:oMath>
                </a14:m>
                <a:r>
                  <a:rPr lang="zh-CN" altLang="zh-CN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为一常量。若取无穷远处为电势零点，求坐标原点</a:t>
                </a:r>
                <a14:m>
                  <m:oMath xmlns:m="http://schemas.openxmlformats.org/officeDocument/2006/math">
                    <m:r>
                      <a:rPr lang="en-US" altLang="zh-CN" b="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</m:oMath>
                </a14:m>
                <a:r>
                  <a:rPr lang="zh-CN" altLang="zh-CN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处的电势。</a:t>
                </a:r>
                <a:endParaRPr lang="en-US" altLang="zh-CN" kern="100" dirty="0">
                  <a:solidFill>
                    <a:srgbClr val="000000"/>
                  </a:solidFill>
                  <a:effectLst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549275"/>
                <a:ext cx="8856984" cy="1816908"/>
              </a:xfrm>
              <a:prstGeom prst="rect">
                <a:avLst/>
              </a:prstGeom>
              <a:blipFill>
                <a:blip r:embed="rId2"/>
                <a:stretch>
                  <a:fillRect l="-1239" r="-619" b="-70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392DD8F1-CD72-4393-AAEF-F29EE616F06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398278"/>
            <a:ext cx="4030687" cy="23252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353509"/>
      </p:ext>
    </p:extLst>
  </p:cSld>
  <p:clrMapOvr>
    <a:masterClrMapping/>
  </p:clrMapOvr>
  <p:transition spd="med">
    <p:pull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512" y="549275"/>
                <a:ext cx="8856984" cy="1741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/>
                <a:r>
                  <a:rPr lang="en-US" altLang="zh-CN" dirty="0"/>
                  <a:t>20.</a:t>
                </a:r>
                <a:r>
                  <a:rPr lang="zh-CN" altLang="zh-CN" kern="100" dirty="0">
                    <a:effectLst/>
                  </a:rPr>
                  <a:t>在</a:t>
                </a:r>
                <a:r>
                  <a:rPr lang="en-US" altLang="zh-CN" i="1" kern="100" dirty="0">
                    <a:effectLst/>
                  </a:rPr>
                  <a:t>B</a:t>
                </a:r>
                <a:r>
                  <a:rPr lang="en-US" altLang="zh-CN" kern="100" dirty="0">
                    <a:effectLst/>
                  </a:rPr>
                  <a:t> = 0.1 T</a:t>
                </a:r>
                <a:r>
                  <a:rPr lang="zh-CN" altLang="zh-CN" kern="100" dirty="0">
                    <a:effectLst/>
                  </a:rPr>
                  <a:t>的均匀磁场中，有一个速度大小为</a:t>
                </a:r>
                <a:r>
                  <a:rPr lang="en-US" altLang="zh-CN" i="1" kern="100" dirty="0">
                    <a:effectLst/>
                    <a:latin typeface="Bookman Old Style" panose="02050604050505020204" pitchFamily="18" charset="0"/>
                  </a:rPr>
                  <a:t>v</a:t>
                </a:r>
                <a:r>
                  <a:rPr lang="en-US" altLang="zh-CN" kern="100" dirty="0">
                    <a:effectLst/>
                  </a:rPr>
                  <a:t> =10</a:t>
                </a:r>
                <a:r>
                  <a:rPr lang="en-US" altLang="zh-CN" kern="100" baseline="30000" dirty="0">
                    <a:effectLst/>
                  </a:rPr>
                  <a:t>4</a:t>
                </a:r>
                <a:r>
                  <a:rPr lang="en-US" altLang="zh-CN" kern="100" dirty="0">
                    <a:effectLst/>
                  </a:rPr>
                  <a:t> m/s</a:t>
                </a:r>
                <a:r>
                  <a:rPr lang="zh-CN" altLang="zh-CN" kern="100" dirty="0">
                    <a:effectLst/>
                  </a:rPr>
                  <a:t>的电子沿垂直于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zh-CN" kern="100" dirty="0">
                    <a:effectLst/>
                  </a:rPr>
                  <a:t>的方向</a:t>
                </a:r>
                <a:r>
                  <a:rPr lang="en-US" altLang="zh-CN" kern="100" dirty="0">
                    <a:effectLst/>
                  </a:rPr>
                  <a:t>(</a:t>
                </a:r>
                <a:r>
                  <a:rPr lang="zh-CN" altLang="zh-CN" kern="100" dirty="0">
                    <a:effectLst/>
                  </a:rPr>
                  <a:t>如图</a:t>
                </a:r>
                <a:r>
                  <a:rPr lang="en-US" altLang="zh-CN" kern="100" dirty="0">
                    <a:effectLst/>
                  </a:rPr>
                  <a:t>)</a:t>
                </a:r>
                <a:r>
                  <a:rPr lang="zh-CN" altLang="zh-CN" kern="100" dirty="0">
                    <a:effectLst/>
                  </a:rPr>
                  <a:t>通过</a:t>
                </a:r>
                <a:r>
                  <a:rPr lang="en-US" altLang="zh-CN" i="1" kern="100" dirty="0">
                    <a:effectLst/>
                  </a:rPr>
                  <a:t>A</a:t>
                </a:r>
                <a:r>
                  <a:rPr lang="zh-CN" altLang="zh-CN" kern="100" dirty="0">
                    <a:effectLst/>
                  </a:rPr>
                  <a:t>点，求电子的轨道半径和旋转频率．</a:t>
                </a:r>
                <a:r>
                  <a:rPr lang="en-US" altLang="zh-CN" kern="100" dirty="0">
                    <a:effectLst/>
                  </a:rPr>
                  <a:t>(</a:t>
                </a:r>
                <a:r>
                  <a:rPr lang="zh-CN" altLang="zh-CN" kern="100" dirty="0">
                    <a:effectLst/>
                  </a:rPr>
                  <a:t>基本电荷</a:t>
                </a:r>
                <a:r>
                  <a:rPr lang="en-US" altLang="zh-CN" i="1" kern="100" dirty="0">
                    <a:effectLst/>
                  </a:rPr>
                  <a:t>e </a:t>
                </a:r>
                <a:r>
                  <a:rPr lang="en-US" altLang="zh-CN" kern="100" dirty="0">
                    <a:effectLst/>
                  </a:rPr>
                  <a:t>= 1.60</a:t>
                </a:r>
                <a:r>
                  <a:rPr lang="zh-CN" altLang="zh-CN" kern="100" dirty="0">
                    <a:effectLst/>
                  </a:rPr>
                  <a:t>×</a:t>
                </a:r>
                <a:r>
                  <a:rPr lang="en-US" altLang="zh-CN" kern="100" dirty="0">
                    <a:effectLst/>
                  </a:rPr>
                  <a:t>10</a:t>
                </a:r>
                <a:r>
                  <a:rPr lang="en-US" altLang="zh-CN" kern="100" baseline="30000" dirty="0">
                    <a:effectLst/>
                    <a:latin typeface="Symbol" panose="05050102010706020507" pitchFamily="18" charset="2"/>
                  </a:rPr>
                  <a:t>-</a:t>
                </a:r>
                <a:r>
                  <a:rPr lang="en-US" altLang="zh-CN" kern="100" baseline="30000" dirty="0">
                    <a:effectLst/>
                  </a:rPr>
                  <a:t>19</a:t>
                </a:r>
                <a:r>
                  <a:rPr lang="en-US" altLang="zh-CN" kern="100" dirty="0">
                    <a:effectLst/>
                  </a:rPr>
                  <a:t> C, </a:t>
                </a:r>
                <a:r>
                  <a:rPr lang="zh-CN" altLang="zh-CN" kern="100" dirty="0">
                    <a:effectLst/>
                  </a:rPr>
                  <a:t>电子质量</a:t>
                </a:r>
                <a:r>
                  <a:rPr lang="en-US" altLang="zh-CN" i="1" kern="100" dirty="0">
                    <a:effectLst/>
                  </a:rPr>
                  <a:t>m</a:t>
                </a:r>
                <a:r>
                  <a:rPr lang="en-US" altLang="zh-CN" i="1" kern="100" baseline="-25000" dirty="0">
                    <a:effectLst/>
                  </a:rPr>
                  <a:t>e</a:t>
                </a:r>
                <a:r>
                  <a:rPr lang="en-US" altLang="zh-CN" kern="100" dirty="0">
                    <a:effectLst/>
                  </a:rPr>
                  <a:t> = 9.11</a:t>
                </a:r>
                <a:r>
                  <a:rPr lang="zh-CN" altLang="zh-CN" kern="100" dirty="0">
                    <a:effectLst/>
                  </a:rPr>
                  <a:t>×</a:t>
                </a:r>
                <a:r>
                  <a:rPr lang="en-US" altLang="zh-CN" kern="100" dirty="0">
                    <a:effectLst/>
                  </a:rPr>
                  <a:t>10</a:t>
                </a:r>
                <a:r>
                  <a:rPr lang="en-US" altLang="zh-CN" kern="100" baseline="30000" dirty="0">
                    <a:effectLst/>
                    <a:latin typeface="Symbol" panose="05050102010706020507" pitchFamily="18" charset="2"/>
                  </a:rPr>
                  <a:t>-</a:t>
                </a:r>
                <a:r>
                  <a:rPr lang="en-US" altLang="zh-CN" kern="100" baseline="30000" dirty="0">
                    <a:effectLst/>
                  </a:rPr>
                  <a:t>31</a:t>
                </a:r>
                <a:r>
                  <a:rPr lang="en-US" altLang="zh-CN" kern="100" dirty="0">
                    <a:effectLst/>
                  </a:rPr>
                  <a:t> kg)</a:t>
                </a:r>
                <a:endParaRPr lang="zh-CN" altLang="zh-CN" kern="100" dirty="0">
                  <a:effectLst/>
                </a:endParaRPr>
              </a:p>
            </p:txBody>
          </p:sp>
        </mc:Choice>
        <mc:Fallback xmlns="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549275"/>
                <a:ext cx="8856984" cy="1741374"/>
              </a:xfrm>
              <a:prstGeom prst="rect">
                <a:avLst/>
              </a:prstGeom>
              <a:blipFill>
                <a:blip r:embed="rId2"/>
                <a:stretch>
                  <a:fillRect l="-1239" t="-4196" r="-1239" b="-839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2B0CC305-1C9B-40A2-84EE-B6D7ED39C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90649"/>
            <a:ext cx="2511576" cy="1508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7993103"/>
      </p:ext>
    </p:extLst>
  </p:cSld>
  <p:clrMapOvr>
    <a:masterClrMapping/>
  </p:clrMapOvr>
  <p:transition spd="med">
    <p:pull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512" y="549275"/>
                <a:ext cx="8856984" cy="1816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21.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均匀带电刚性细杆</a:t>
                </a:r>
                <a:r>
                  <a:rPr lang="en-US" altLang="zh-CN" kern="100" dirty="0">
                    <a:effectLst/>
                  </a:rPr>
                  <a:t>AB, 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电荷线密度为</a:t>
                </a:r>
                <a14:m>
                  <m:oMath xmlns:m="http://schemas.openxmlformats.org/officeDocument/2006/math"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altLang="zh-CN" kern="100" dirty="0">
                    <a:effectLst/>
                  </a:rPr>
                  <a:t>, 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绕垂直于直线的轴</a:t>
                </a:r>
                <a:r>
                  <a:rPr lang="en-US" altLang="zh-CN" kern="100" dirty="0">
                    <a:effectLst/>
                  </a:rPr>
                  <a:t>O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以角速度</a:t>
                </a:r>
                <a:r>
                  <a:rPr lang="en-US" altLang="zh-CN" i="1" kern="100" dirty="0">
                    <a:effectLst/>
                    <a:cs typeface="Times New Roman" panose="02020603050405020304" pitchFamily="18" charset="0"/>
                  </a:rPr>
                  <a:t>w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匀速转动</a:t>
                </a:r>
                <a:r>
                  <a:rPr lang="en-US" altLang="zh-CN" kern="100" dirty="0">
                    <a:effectLst/>
                  </a:rPr>
                  <a:t>(O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点在细杆</a:t>
                </a:r>
                <a:r>
                  <a:rPr lang="en-US" altLang="zh-CN" kern="100" dirty="0">
                    <a:effectLst/>
                  </a:rPr>
                  <a:t>AB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延长线</a:t>
                </a:r>
                <a:r>
                  <a:rPr lang="en-US" altLang="zh-CN" kern="100" dirty="0">
                    <a:effectLst/>
                  </a:rPr>
                  <a:t>), 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如图所示，求</a:t>
                </a:r>
                <a:r>
                  <a:rPr lang="en-US" altLang="zh-CN" kern="100" dirty="0">
                    <a:effectLst/>
                  </a:rPr>
                  <a:t>: O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点的磁感应强度</a:t>
                </a:r>
                <a:r>
                  <a:rPr lang="en-US" altLang="zh-CN" kern="100" dirty="0">
                    <a:effectLst/>
                    <a:cs typeface="Times New Roman" panose="02020603050405020304" pitchFamily="18" charset="0"/>
                  </a:rPr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549275"/>
                <a:ext cx="8856984" cy="1816908"/>
              </a:xfrm>
              <a:prstGeom prst="rect">
                <a:avLst/>
              </a:prstGeom>
              <a:blipFill>
                <a:blip r:embed="rId3"/>
                <a:stretch>
                  <a:fillRect l="-1239" b="-80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7">
            <a:extLst>
              <a:ext uri="{FF2B5EF4-FFF2-40B4-BE49-F238E27FC236}">
                <a16:creationId xmlns:a16="http://schemas.microsoft.com/office/drawing/2014/main" id="{756DC3FE-CE2C-4234-B9E5-7E19CBB27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E0B2E0D7-FFA4-4A7B-928C-652752FA6B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988930"/>
              </p:ext>
            </p:extLst>
          </p:nvPr>
        </p:nvGraphicFramePr>
        <p:xfrm>
          <a:off x="5940152" y="2023404"/>
          <a:ext cx="2304256" cy="2811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6" r:id="rId4" imgW="2273935" imgH="2930525" progId="StanfordGraphics">
                  <p:embed/>
                </p:oleObj>
              </mc:Choice>
              <mc:Fallback>
                <p:oleObj r:id="rId4" imgW="2273935" imgH="2930525" progId="StanfordGraphics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2023404"/>
                        <a:ext cx="2304256" cy="28111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3741378"/>
      </p:ext>
    </p:extLst>
  </p:cSld>
  <p:clrMapOvr>
    <a:masterClrMapping/>
  </p:clrMapOvr>
  <p:transition spd="med">
    <p:pull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512" y="549275"/>
                <a:ext cx="8856984" cy="26144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22.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均匀磁场</a:t>
                </a:r>
                <a:r>
                  <a:rPr lang="en-US" altLang="zh-CN" i="1" kern="100" dirty="0">
                    <a:effectLst/>
                    <a:cs typeface="Times New Roman" panose="02020603050405020304" pitchFamily="18" charset="0"/>
                  </a:rPr>
                  <a:t>B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被限制在半径</a:t>
                </a:r>
                <a:r>
                  <a:rPr lang="en-US" altLang="zh-CN" i="1" kern="100" dirty="0">
                    <a:effectLst/>
                    <a:cs typeface="Times New Roman" panose="02020603050405020304" pitchFamily="18" charset="0"/>
                  </a:rPr>
                  <a:t>R=0.10m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的无限长圆柱空间内，方向垂直纸面向外，设磁场以</a:t>
                </a:r>
                <a:r>
                  <a:rPr lang="en-US" altLang="zh-CN" i="1" kern="100" dirty="0">
                    <a:effectLst/>
                    <a:cs typeface="Times New Roman" panose="02020603050405020304" pitchFamily="18" charset="0"/>
                  </a:rPr>
                  <a:t>dB/dt=50 T/s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的匀速率增加，已知</a:t>
                </a:r>
                <a14:m>
                  <m:oMath xmlns:m="http://schemas.openxmlformats.org/officeDocument/2006/math"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， </a:t>
                </a:r>
                <a14:m>
                  <m:oMath xmlns:m="http://schemas.openxmlformats.org/officeDocument/2006/math"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𝑂𝑎</m:t>
                    </m:r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𝑂𝑏</m:t>
                    </m:r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=0.08</m:t>
                    </m:r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，试求等腰梯形导线框</a:t>
                </a:r>
                <a:r>
                  <a:rPr lang="en-US" altLang="zh-CN" i="1" kern="100" dirty="0" err="1">
                    <a:effectLst/>
                    <a:cs typeface="Times New Roman" panose="02020603050405020304" pitchFamily="18" charset="0"/>
                  </a:rPr>
                  <a:t>abcd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的感应电动势，并判断感应电流的方向。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549275"/>
                <a:ext cx="8856984" cy="2614434"/>
              </a:xfrm>
              <a:prstGeom prst="rect">
                <a:avLst/>
              </a:prstGeom>
              <a:blipFill>
                <a:blip r:embed="rId2"/>
                <a:stretch>
                  <a:fillRect l="-1239" b="-46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854" descr="一、感生电动势-8（一、电磁场理论）">
            <a:extLst>
              <a:ext uri="{FF2B5EF4-FFF2-40B4-BE49-F238E27FC236}">
                <a16:creationId xmlns:a16="http://schemas.microsoft.com/office/drawing/2014/main" id="{14765DA7-D157-4D86-9E5D-D7A69E6E81B9}"/>
              </a:ext>
            </a:extLst>
          </p:cNvPr>
          <p:cNvPicPr/>
          <p:nvPr/>
        </p:nvPicPr>
        <p:blipFill>
          <a:blip r:embed="rId3">
            <a:lum contrast="3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400819"/>
            <a:ext cx="3146648" cy="2503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6474465"/>
      </p:ext>
    </p:extLst>
  </p:cSld>
  <p:clrMapOvr>
    <a:masterClrMapping/>
  </p:clrMapOvr>
  <p:transition spd="med">
    <p:pull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">
            <a:extLst>
              <a:ext uri="{FF2B5EF4-FFF2-40B4-BE49-F238E27FC236}">
                <a16:creationId xmlns:a16="http://schemas.microsoft.com/office/drawing/2014/main" id="{CA7DC8B6-6C9C-4224-85EF-41A84FD6F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549275"/>
            <a:ext cx="8856984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质点沿半径为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的圆周作匀速率运动，每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秒转一圈．在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时间间隔中，其平均速度大小与平均速率大小分别为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      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【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】</a:t>
            </a:r>
          </a:p>
          <a:p>
            <a:pPr indent="308610" algn="just">
              <a:lnSpc>
                <a:spcPct val="150000"/>
              </a:lnSpc>
            </a:pP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(A) 2</a:t>
            </a:r>
            <a:r>
              <a:rPr lang="en-US" altLang="zh-CN" kern="100" dirty="0">
                <a:effectLst/>
                <a:latin typeface="Symbol" panose="05050102010706020507" pitchFamily="18" charset="2"/>
                <a:ea typeface="宋体" panose="02010600030101010101" pitchFamily="2" charset="-122"/>
              </a:rPr>
              <a:t>p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 , 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kern="100" dirty="0">
                <a:effectLst/>
                <a:latin typeface="Symbol" panose="05050102010706020507" pitchFamily="18" charset="2"/>
                <a:ea typeface="宋体" panose="02010600030101010101" pitchFamily="2" charset="-122"/>
              </a:rPr>
              <a:t>p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R/T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．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(B) 0, 2</a:t>
            </a:r>
            <a:r>
              <a:rPr lang="en-US" altLang="zh-CN" kern="100" dirty="0">
                <a:effectLst/>
                <a:latin typeface="Symbol" panose="05050102010706020507" pitchFamily="18" charset="2"/>
                <a:ea typeface="宋体" panose="02010600030101010101" pitchFamily="2" charset="-122"/>
              </a:rPr>
              <a:t>p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endParaRPr lang="zh-CN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(C) 0 , 0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．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(D) 2</a:t>
            </a:r>
            <a:r>
              <a:rPr lang="en-US" altLang="zh-CN" kern="100" dirty="0">
                <a:effectLst/>
                <a:latin typeface="Symbol" panose="05050102010706020507" pitchFamily="18" charset="2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0. </a:t>
            </a:r>
          </a:p>
          <a:p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dirty="0"/>
              <a:t>2. </a:t>
            </a:r>
            <a:r>
              <a:rPr lang="zh-CN" altLang="en-US" dirty="0"/>
              <a:t>已知水星的半径是地球半径的 </a:t>
            </a:r>
            <a:r>
              <a:rPr lang="en-US" altLang="zh-CN" dirty="0"/>
              <a:t>0.4</a:t>
            </a:r>
            <a:r>
              <a:rPr lang="zh-CN" altLang="en-US" dirty="0"/>
              <a:t>倍，质量为地球的</a:t>
            </a:r>
            <a:r>
              <a:rPr lang="en-US" altLang="zh-CN" dirty="0"/>
              <a:t>0.04</a:t>
            </a:r>
            <a:r>
              <a:rPr lang="zh-CN" altLang="en-US" dirty="0"/>
              <a:t>倍．设在地球上的重力加速度为</a:t>
            </a:r>
            <a:r>
              <a:rPr lang="en-US" altLang="zh-CN" dirty="0"/>
              <a:t>g</a:t>
            </a:r>
            <a:r>
              <a:rPr lang="zh-CN" altLang="en-US" dirty="0"/>
              <a:t>，则水星表面上的重力加速度为：                                        </a:t>
            </a:r>
            <a:r>
              <a:rPr lang="en-US" altLang="zh-CN" dirty="0"/>
              <a:t>【      】</a:t>
            </a:r>
          </a:p>
          <a:p>
            <a:r>
              <a:rPr lang="en-US" altLang="zh-CN" dirty="0"/>
              <a:t>    (A) 0.25 g              (B) 0.1 g</a:t>
            </a:r>
          </a:p>
          <a:p>
            <a:r>
              <a:rPr lang="en-US" altLang="zh-CN" dirty="0"/>
              <a:t>    (C) 2.5 g                (D) 4 g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2204291"/>
      </p:ext>
    </p:extLst>
  </p:cSld>
  <p:clrMapOvr>
    <a:masterClrMapping/>
  </p:clrMapOvr>
  <p:transition spd="med">
    <p:pull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C6082C4F-95CD-4BC8-998F-90592AF4A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764704"/>
            <a:ext cx="1618784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矩形 1">
            <a:extLst>
              <a:ext uri="{FF2B5EF4-FFF2-40B4-BE49-F238E27FC236}">
                <a16:creationId xmlns:a16="http://schemas.microsoft.com/office/drawing/2014/main" id="{CA7DC8B6-6C9C-4224-85EF-41A84FD6F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508" y="332656"/>
            <a:ext cx="8856984" cy="66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质量为</a:t>
            </a:r>
            <a:r>
              <a:rPr lang="en-US" altLang="zh-CN" dirty="0"/>
              <a:t>m</a:t>
            </a:r>
            <a:r>
              <a:rPr lang="zh-CN" altLang="en-US" dirty="0"/>
              <a:t>的小球，放在光滑的木板和光滑的墙壁之间，并保持平衡，如图所示．设木板和墙壁之间的夹角为</a:t>
            </a:r>
            <a:r>
              <a:rPr lang="en-US" altLang="zh-CN" dirty="0"/>
              <a:t>α</a:t>
            </a:r>
            <a:r>
              <a:rPr lang="zh-CN" altLang="en-US" dirty="0"/>
              <a:t>，当</a:t>
            </a:r>
            <a:r>
              <a:rPr lang="en-US" altLang="zh-CN" dirty="0"/>
              <a:t>α</a:t>
            </a:r>
            <a:r>
              <a:rPr lang="zh-CN" altLang="en-US" dirty="0"/>
              <a:t>逐渐增大时，小球对木板的压力将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(A) </a:t>
            </a:r>
            <a:r>
              <a:rPr lang="zh-CN" altLang="en-US" dirty="0"/>
              <a:t>增加．   </a:t>
            </a:r>
            <a:r>
              <a:rPr lang="en-US" altLang="zh-CN" dirty="0"/>
              <a:t>(B) </a:t>
            </a:r>
            <a:r>
              <a:rPr lang="zh-CN" altLang="en-US" dirty="0"/>
              <a:t>不变 </a:t>
            </a:r>
            <a:r>
              <a:rPr lang="en-US" altLang="zh-CN" dirty="0"/>
              <a:t>(C) </a:t>
            </a:r>
            <a:r>
              <a:rPr lang="zh-CN" altLang="en-US" dirty="0"/>
              <a:t>减少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(D) </a:t>
            </a:r>
            <a:r>
              <a:rPr lang="zh-CN" altLang="en-US" dirty="0"/>
              <a:t>先增加后减小．压力增减的分界角为</a:t>
            </a:r>
            <a:r>
              <a:rPr lang="en-US" altLang="zh-CN" dirty="0"/>
              <a:t>α </a:t>
            </a:r>
            <a:r>
              <a:rPr lang="zh-CN" altLang="en-US" dirty="0"/>
              <a:t>＝</a:t>
            </a:r>
            <a:r>
              <a:rPr lang="en-US" altLang="zh-CN" dirty="0"/>
              <a:t>45°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4.</a:t>
            </a:r>
            <a:r>
              <a:rPr lang="zh-CN" altLang="en-US" dirty="0"/>
              <a:t>关于刚体对轴的转动惯量，下列说法中正确的是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(A) </a:t>
            </a:r>
            <a:r>
              <a:rPr lang="zh-CN" altLang="en-US" dirty="0"/>
              <a:t>只取决于刚体的质量</a:t>
            </a:r>
            <a:r>
              <a:rPr lang="en-US" altLang="zh-CN" dirty="0"/>
              <a:t>,</a:t>
            </a:r>
            <a:r>
              <a:rPr lang="zh-CN" altLang="en-US" dirty="0"/>
              <a:t>与质量的空间分布和轴的位置无关   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 </a:t>
            </a:r>
            <a:r>
              <a:rPr lang="en-US" altLang="zh-CN" dirty="0"/>
              <a:t>(B) </a:t>
            </a:r>
            <a:r>
              <a:rPr lang="zh-CN" altLang="en-US" dirty="0"/>
              <a:t>取决于刚体的质量和质量的空间分布，与轴的位置无关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(C) </a:t>
            </a:r>
            <a:r>
              <a:rPr lang="zh-CN" altLang="en-US" dirty="0"/>
              <a:t>只取决于转轴的位置，与刚体的质量和其空间分布无关    </a:t>
            </a:r>
            <a:r>
              <a:rPr lang="en-US" altLang="zh-CN" dirty="0"/>
              <a:t>(D) </a:t>
            </a:r>
            <a:r>
              <a:rPr lang="zh-CN" altLang="en-US" dirty="0"/>
              <a:t>取决于刚体的质量、质量的空间分布和轴的位置．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7367303"/>
      </p:ext>
    </p:extLst>
  </p:cSld>
  <p:clrMapOvr>
    <a:masterClrMapping/>
  </p:clrMapOvr>
  <p:transition spd="med">
    <p:pull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508" y="0"/>
                <a:ext cx="8856984" cy="7187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US" altLang="zh-CN" dirty="0"/>
                  <a:t>5.</a:t>
                </a:r>
                <a:r>
                  <a:rPr lang="zh-CN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真空中有一点电荷</a:t>
                </a:r>
                <a:r>
                  <a:rPr lang="en-US" altLang="zh-CN" i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Q</a:t>
                </a:r>
                <a:r>
                  <a:rPr lang="zh-CN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，在与它相距为</a:t>
                </a:r>
                <a:r>
                  <a:rPr lang="en-US" altLang="zh-CN" i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lang="zh-CN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的</a:t>
                </a:r>
                <a:r>
                  <a:rPr lang="en-US" altLang="zh-CN" i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zh-CN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点处有一试验电荷</a:t>
                </a:r>
                <a:r>
                  <a:rPr lang="en-US" altLang="zh-CN" i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q</a:t>
                </a:r>
                <a:r>
                  <a:rPr lang="zh-CN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．现使试验电荷</a:t>
                </a:r>
                <a:r>
                  <a:rPr lang="en-US" altLang="zh-CN" i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q</a:t>
                </a:r>
                <a:r>
                  <a:rPr lang="zh-CN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从</a:t>
                </a:r>
                <a:r>
                  <a:rPr lang="en-US" altLang="zh-CN" i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zh-CN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点沿半圆弧轨道运动到</a:t>
                </a:r>
                <a:r>
                  <a:rPr lang="en-US" altLang="zh-CN" i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  <a:r>
                  <a:rPr lang="zh-CN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点，如图所示．则电场力对</a:t>
                </a:r>
                <a:r>
                  <a:rPr lang="en-US" altLang="zh-CN" i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q</a:t>
                </a:r>
                <a:r>
                  <a:rPr lang="zh-CN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作功为</a:t>
                </a:r>
              </a:p>
              <a:p>
                <a:pPr algn="just"/>
                <a:r>
                  <a:rPr lang="en-US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(A)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kern="1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𝑄𝑞</m:t>
                        </m:r>
                      </m:num>
                      <m:den>
                        <m:r>
                          <a:rPr lang="en-US" altLang="zh-CN" b="0" i="1" kern="1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4</m:t>
                        </m:r>
                        <m:r>
                          <a:rPr lang="en-US" altLang="zh-CN" b="0" i="1" kern="1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𝜋</m:t>
                        </m:r>
                        <m:sSub>
                          <m:sSub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kern="100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b="0" i="1" kern="100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kern="100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b="0" i="1" kern="100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zh-CN" b="0" i="1" kern="100" smtClean="0">
                        <a:effectLst/>
                        <a:latin typeface="Cambria Math" panose="02040503050406030204" pitchFamily="18" charset="0"/>
                        <a:ea typeface="MS Gothic" panose="020B0609070205080204" pitchFamily="49" charset="-128"/>
                        <a:cs typeface="MS Gothic" panose="020B0609070205080204" pitchFamily="49" charset="-128"/>
                      </a:rPr>
                      <m:t>⋅</m:t>
                    </m:r>
                    <m:f>
                      <m:f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kern="1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𝜋</m:t>
                        </m:r>
                        <m:sSup>
                          <m:sSup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kern="100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b="0" i="1" kern="100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b="0" i="1" kern="1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．</a:t>
                </a:r>
                <a:r>
                  <a:rPr lang="en-US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   (B)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kern="1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𝑄𝑞</m:t>
                        </m:r>
                      </m:num>
                      <m:den>
                        <m:r>
                          <a:rPr lang="en-US" altLang="zh-CN" b="0" i="1" kern="1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4</m:t>
                        </m:r>
                        <m:r>
                          <a:rPr lang="en-US" altLang="zh-CN" b="0" i="1" kern="1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𝜋</m:t>
                        </m:r>
                        <m:sSub>
                          <m:sSub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kern="100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b="0" i="1" kern="100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kern="100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b="0" i="1" kern="100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kern="10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2</m:t>
                    </m:r>
                    <m:r>
                      <a:rPr lang="en-US" altLang="zh-CN" b="0" i="1" kern="10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𝑟</m:t>
                    </m:r>
                  </m:oMath>
                </a14:m>
                <a:r>
                  <a:rPr lang="zh-CN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． </a:t>
                </a:r>
              </a:p>
              <a:p>
                <a:r>
                  <a:rPr lang="en-US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(C)  0</a:t>
                </a:r>
                <a:r>
                  <a:rPr lang="zh-CN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．</a:t>
                </a:r>
                <a:r>
                  <a:rPr lang="en-US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             (D)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kern="1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𝑄𝑞</m:t>
                        </m:r>
                      </m:num>
                      <m:den>
                        <m:r>
                          <a:rPr lang="en-US" altLang="zh-CN" b="0" i="1" kern="1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altLang="zh-CN" b="0" i="1" kern="1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𝜋</m:t>
                        </m:r>
                        <m:sSub>
                          <m:sSub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kern="100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b="0" i="1" kern="100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kern="100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b="0" i="1" kern="100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kern="10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𝜋</m:t>
                    </m:r>
                    <m:r>
                      <a:rPr lang="en-US" altLang="zh-CN" b="0" i="1" kern="10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6.</a:t>
                </a:r>
                <a:r>
                  <a:rPr lang="zh-CN" altLang="en-US" dirty="0"/>
                  <a:t>有一接地的金属球，用一弹簧吊起，金属球原来不带电．若在它的下方放置一电荷为</a:t>
                </a:r>
                <a:r>
                  <a:rPr lang="en-US" altLang="zh-CN" dirty="0"/>
                  <a:t>q</a:t>
                </a:r>
                <a:r>
                  <a:rPr lang="zh-CN" altLang="en-US" dirty="0"/>
                  <a:t>的点电荷，如图所示，则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    (A)  </a:t>
                </a:r>
                <a:r>
                  <a:rPr lang="zh-CN" altLang="en-US" dirty="0"/>
                  <a:t>只有当</a:t>
                </a:r>
                <a:r>
                  <a:rPr lang="en-US" altLang="zh-CN" dirty="0"/>
                  <a:t>q &gt; 0</a:t>
                </a:r>
                <a:r>
                  <a:rPr lang="zh-CN" altLang="en-US" dirty="0"/>
                  <a:t>时，金属球才下移．                          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    </a:t>
                </a:r>
                <a:r>
                  <a:rPr lang="en-US" altLang="zh-CN" dirty="0"/>
                  <a:t>(B)  </a:t>
                </a:r>
                <a:r>
                  <a:rPr lang="zh-CN" altLang="en-US" dirty="0"/>
                  <a:t>只有当</a:t>
                </a:r>
                <a:r>
                  <a:rPr lang="en-US" altLang="zh-CN" dirty="0"/>
                  <a:t>q &lt; 0</a:t>
                </a:r>
                <a:r>
                  <a:rPr lang="zh-CN" altLang="en-US" dirty="0"/>
                  <a:t>时，金属球才下移．                          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    </a:t>
                </a:r>
                <a:r>
                  <a:rPr lang="en-US" altLang="zh-CN" dirty="0"/>
                  <a:t>(C)  </a:t>
                </a:r>
                <a:r>
                  <a:rPr lang="zh-CN" altLang="en-US" dirty="0"/>
                  <a:t>无论</a:t>
                </a:r>
                <a:r>
                  <a:rPr lang="en-US" altLang="zh-CN" dirty="0"/>
                  <a:t>q</a:t>
                </a:r>
                <a:r>
                  <a:rPr lang="zh-CN" altLang="en-US" dirty="0"/>
                  <a:t>是正是负金属球都不动．                            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    </a:t>
                </a:r>
                <a:r>
                  <a:rPr lang="en-US" altLang="zh-CN" dirty="0"/>
                  <a:t>(D)  </a:t>
                </a:r>
                <a:r>
                  <a:rPr lang="zh-CN" altLang="en-US" dirty="0"/>
                  <a:t>无论</a:t>
                </a:r>
                <a:r>
                  <a:rPr lang="en-US" altLang="zh-CN" dirty="0"/>
                  <a:t>q</a:t>
                </a:r>
                <a:r>
                  <a:rPr lang="zh-CN" altLang="en-US" dirty="0"/>
                  <a:t>是正是负金属球都下移．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08" y="0"/>
                <a:ext cx="8856984" cy="7187802"/>
              </a:xfrm>
              <a:prstGeom prst="rect">
                <a:avLst/>
              </a:prstGeom>
              <a:blipFill>
                <a:blip r:embed="rId2"/>
                <a:stretch>
                  <a:fillRect l="-1240" r="-130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>
            <a:extLst>
              <a:ext uri="{FF2B5EF4-FFF2-40B4-BE49-F238E27FC236}">
                <a16:creationId xmlns:a16="http://schemas.microsoft.com/office/drawing/2014/main" id="{A808F09F-F223-4918-A762-EF8959232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285868"/>
            <a:ext cx="334657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6169CCCC-857B-4ECC-9E1F-E50FDBA8E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443944"/>
            <a:ext cx="1512168" cy="206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0373014"/>
      </p:ext>
    </p:extLst>
  </p:cSld>
  <p:clrMapOvr>
    <a:masterClrMapping/>
  </p:clrMapOvr>
  <p:transition spd="med">
    <p:pull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1BEEF6-0990-471A-8B89-754E97BB597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64327"/>
            <a:ext cx="9144000" cy="4729345"/>
          </a:xfrm>
          <a:prstGeom prst="rect">
            <a:avLst/>
          </a:prstGeom>
        </p:spPr>
      </p:pic>
      <p:sp>
        <p:nvSpPr>
          <p:cNvPr id="4" name="文本框 1">
            <a:extLst>
              <a:ext uri="{FF2B5EF4-FFF2-40B4-BE49-F238E27FC236}">
                <a16:creationId xmlns:a16="http://schemas.microsoft.com/office/drawing/2014/main" id="{41D466B1-7332-4F38-8DD0-3C749A75A2DA}"/>
              </a:ext>
            </a:extLst>
          </p:cNvPr>
          <p:cNvSpPr txBox="1"/>
          <p:nvPr/>
        </p:nvSpPr>
        <p:spPr>
          <a:xfrm>
            <a:off x="7164288" y="5949280"/>
            <a:ext cx="10182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题</a:t>
            </a:r>
          </a:p>
        </p:txBody>
      </p:sp>
    </p:spTree>
    <p:extLst>
      <p:ext uri="{BB962C8B-B14F-4D97-AF65-F5344CB8AC3E}">
        <p14:creationId xmlns:p14="http://schemas.microsoft.com/office/powerpoint/2010/main" val="471163243"/>
      </p:ext>
    </p:extLst>
  </p:cSld>
  <p:clrMapOvr>
    <a:masterClrMapping/>
  </p:clrMapOvr>
  <p:transition spd="med">
    <p:pull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512" y="549275"/>
                <a:ext cx="8856984" cy="3732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/>
                <a:r>
                  <a:rPr lang="en-US" altLang="zh-CN" dirty="0"/>
                  <a:t>7.</a:t>
                </a:r>
                <a:r>
                  <a:rPr lang="zh-CN" altLang="zh-CN" kern="100" dirty="0">
                    <a:effectLst/>
                  </a:rPr>
                  <a:t>载流的圆形线圈（半径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</a:rPr>
                  <a:t>）与正方形线圈（边长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</a:rPr>
                  <a:t>）通有相同的电流强度</a:t>
                </a:r>
                <a:r>
                  <a:rPr lang="en-US" altLang="zh-CN" i="1" kern="100" dirty="0">
                    <a:effectLst/>
                  </a:rPr>
                  <a:t>I</a:t>
                </a:r>
                <a:r>
                  <a:rPr lang="zh-CN" altLang="zh-CN" kern="100" dirty="0">
                    <a:effectLst/>
                  </a:rPr>
                  <a:t>。若两个线圈中心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</a:rPr>
                  <a:t>处的磁感应强度大小之比为</a:t>
                </a:r>
                <a14:m>
                  <m:oMath xmlns:m="http://schemas.openxmlformats.org/officeDocument/2006/math"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</a:rPr>
                      <m:t>2:3</m:t>
                    </m:r>
                  </m:oMath>
                </a14:m>
                <a:r>
                  <a:rPr lang="en-US" altLang="zh-CN" kern="100" dirty="0">
                    <a:effectLst/>
                  </a:rPr>
                  <a:t> </a:t>
                </a:r>
                <a:r>
                  <a:rPr lang="zh-CN" altLang="zh-CN" kern="100" dirty="0">
                    <a:effectLst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kern="100" dirty="0">
                    <a:effectLst/>
                  </a:rPr>
                  <a:t>为</a:t>
                </a:r>
                <a:r>
                  <a:rPr lang="en-US" altLang="zh-CN" kern="100" dirty="0">
                    <a:effectLst/>
                  </a:rPr>
                  <a:t>【    】</a:t>
                </a:r>
                <a:endParaRPr lang="zh-CN" altLang="zh-CN" kern="100" dirty="0">
                  <a:effectLst/>
                </a:endParaRPr>
              </a:p>
              <a:p>
                <a:r>
                  <a:rPr lang="en-US" altLang="zh-CN" kern="100" dirty="0">
                    <a:effectLst/>
                  </a:rPr>
                  <a:t>  A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．</a:t>
                </a:r>
                <a14:m>
                  <m:oMath xmlns:m="http://schemas.openxmlformats.org/officeDocument/2006/math"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ad>
                      <m:radPr>
                        <m:degHide m:val="on"/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rad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:8</m:t>
                    </m:r>
                  </m:oMath>
                </a14:m>
                <a:r>
                  <a:rPr lang="en-US" altLang="zh-CN" kern="100" dirty="0">
                    <a:effectLst/>
                  </a:rPr>
                  <a:t>    B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．</a:t>
                </a:r>
                <a14:m>
                  <m:oMath xmlns:m="http://schemas.openxmlformats.org/officeDocument/2006/math"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ad>
                      <m:radPr>
                        <m:degHide m:val="on"/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rad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:16</m:t>
                    </m:r>
                  </m:oMath>
                </a14:m>
                <a:r>
                  <a:rPr lang="en-US" altLang="zh-CN" kern="100" dirty="0">
                    <a:effectLst/>
                  </a:rPr>
                  <a:t>   C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．</a:t>
                </a:r>
                <a:r>
                  <a:rPr lang="en-US" altLang="zh-CN" kern="100" dirty="0">
                    <a:effectLst/>
                  </a:rPr>
                  <a:t>1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：</a:t>
                </a:r>
                <a:r>
                  <a:rPr lang="en-US" altLang="zh-CN" kern="100" dirty="0">
                    <a:effectLst/>
                  </a:rPr>
                  <a:t>1      D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．</a:t>
                </a:r>
                <a14:m>
                  <m:oMath xmlns:m="http://schemas.openxmlformats.org/officeDocument/2006/math"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ad>
                      <m:radPr>
                        <m:degHide m:val="on"/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rad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:4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8.</a:t>
                </a:r>
                <a:r>
                  <a:rPr lang="zh-CN" altLang="en-US" dirty="0"/>
                  <a:t>一电子在电子感应加速器中沿半径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的轨道作圆周运动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如图所示，要使电子沿逆时针方向不断加速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从上向下看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此时加速器内磁场应是</a:t>
                </a:r>
                <a:r>
                  <a:rPr lang="en-US" altLang="zh-CN" dirty="0"/>
                  <a:t>:	   【       】</a:t>
                </a:r>
              </a:p>
              <a:p>
                <a:r>
                  <a:rPr lang="en-US" altLang="zh-CN" dirty="0"/>
                  <a:t>(A) ⊙</a:t>
                </a:r>
                <a:r>
                  <a:rPr lang="zh-CN" altLang="en-US" dirty="0"/>
                  <a:t>且随时间增加</a:t>
                </a:r>
                <a:r>
                  <a:rPr lang="en-US" altLang="zh-CN" dirty="0"/>
                  <a:t>;  (B) ⊙</a:t>
                </a:r>
                <a:r>
                  <a:rPr lang="zh-CN" altLang="en-US" dirty="0"/>
                  <a:t>且随时间减小</a:t>
                </a:r>
                <a:r>
                  <a:rPr lang="en-US" altLang="zh-CN" dirty="0"/>
                  <a:t>; </a:t>
                </a:r>
              </a:p>
              <a:p>
                <a:pPr marL="514350" indent="-514350">
                  <a:buAutoNum type="alphaUcParenBoth" startAt="3"/>
                </a:pPr>
                <a:r>
                  <a:rPr lang="zh-CN" altLang="en-US" dirty="0"/>
                  <a:t>    且随时间减小</a:t>
                </a:r>
                <a:r>
                  <a:rPr lang="en-US" altLang="zh-CN" dirty="0"/>
                  <a:t>;  (D) </a:t>
                </a:r>
                <a:r>
                  <a:rPr lang="zh-CN" altLang="en-US" dirty="0"/>
                  <a:t>无法判断。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549275"/>
                <a:ext cx="8856984" cy="3732304"/>
              </a:xfrm>
              <a:prstGeom prst="rect">
                <a:avLst/>
              </a:prstGeom>
              <a:blipFill>
                <a:blip r:embed="rId3"/>
                <a:stretch>
                  <a:fillRect l="-1239" t="-1797" b="-343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65" descr="一、感生电动势-6（一、电磁场理论）">
            <a:extLst>
              <a:ext uri="{FF2B5EF4-FFF2-40B4-BE49-F238E27FC236}">
                <a16:creationId xmlns:a16="http://schemas.microsoft.com/office/drawing/2014/main" id="{A3F5D340-3AE3-4784-A18C-48AC1BFB2734}"/>
              </a:ext>
            </a:extLst>
          </p:cNvPr>
          <p:cNvPicPr/>
          <p:nvPr/>
        </p:nvPicPr>
        <p:blipFill>
          <a:blip r:embed="rId4">
            <a:lum contrast="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862454" y="4047555"/>
            <a:ext cx="2500858" cy="1989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FAD7BC-F6CA-4D13-98A0-396BFB108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A5AFCB20-484E-4756-9582-07CA1C1764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293680"/>
              </p:ext>
            </p:extLst>
          </p:nvPr>
        </p:nvGraphicFramePr>
        <p:xfrm>
          <a:off x="755576" y="3771548"/>
          <a:ext cx="356572" cy="398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3" r:id="rId5" imgW="164814" imgH="177492" progId="Equation.2">
                  <p:embed/>
                </p:oleObj>
              </mc:Choice>
              <mc:Fallback>
                <p:oleObj r:id="rId5" imgW="164814" imgH="177492" progId="Equation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771548"/>
                        <a:ext cx="356572" cy="3985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2963128"/>
      </p:ext>
    </p:extLst>
  </p:cSld>
  <p:clrMapOvr>
    <a:masterClrMapping/>
  </p:clrMapOvr>
  <p:transition spd="med">
    <p:pull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508" y="404664"/>
                <a:ext cx="8856984" cy="50095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800" dirty="0"/>
                  <a:t>9.</a:t>
                </a:r>
                <a:r>
                  <a:rPr lang="zh-CN" altLang="zh-CN" sz="2800" kern="100" dirty="0">
                    <a:effectLst/>
                  </a:rPr>
                  <a:t>一质点作半径为</a:t>
                </a:r>
                <a:r>
                  <a:rPr lang="en-US" altLang="zh-CN" sz="2800" kern="100" dirty="0">
                    <a:effectLst/>
                  </a:rPr>
                  <a:t> 0.1 m</a:t>
                </a:r>
                <a:r>
                  <a:rPr lang="zh-CN" altLang="zh-CN" sz="2800" kern="100" dirty="0">
                    <a:effectLst/>
                  </a:rPr>
                  <a:t>的圆周运动，其角位置的运动学方程为：</a:t>
                </a:r>
                <a14:m>
                  <m:oMath xmlns:m="http://schemas.openxmlformats.org/officeDocument/2006/math">
                    <m:r>
                      <a:rPr lang="en-US" altLang="zh-CN" sz="2800" b="0" i="1" kern="100"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800" b="0" i="1" kern="100"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kern="100">
                            <a:effectLst/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800" b="0" i="1" kern="100">
                            <a:effectLst/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sz="2800" b="0" i="1" kern="100">
                        <a:effectLst/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zh-CN" sz="2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kern="10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kern="10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zh-CN" altLang="zh-CN" sz="2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kern="10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2800" b="0" i="1" kern="10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800" kern="100" dirty="0">
                    <a:effectLst/>
                  </a:rPr>
                  <a:t> (SI)</a:t>
                </a:r>
                <a:r>
                  <a:rPr lang="zh-CN" altLang="zh-CN" sz="2800" kern="100" dirty="0">
                    <a:effectLst/>
                    <a:cs typeface="Times New Roman" panose="02020603050405020304" pitchFamily="18" charset="0"/>
                  </a:rPr>
                  <a:t>则其切向加速度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800" kern="100" dirty="0">
                    <a:effectLst/>
                  </a:rPr>
                  <a:t>=_______</a:t>
                </a:r>
                <a:r>
                  <a:rPr lang="zh-CN" altLang="zh-CN" sz="2800" kern="100" dirty="0">
                    <a:effectLst/>
                    <a:cs typeface="Times New Roman" panose="02020603050405020304" pitchFamily="18" charset="0"/>
                  </a:rPr>
                  <a:t>．</a:t>
                </a:r>
                <a:endParaRPr lang="en-US" altLang="zh-CN" sz="2800" kern="100" dirty="0"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800" kern="100" dirty="0">
                    <a:cs typeface="Times New Roman" panose="02020603050405020304" pitchFamily="18" charset="0"/>
                  </a:rPr>
                  <a:t>10.</a:t>
                </a:r>
                <a:r>
                  <a:rPr lang="zh-CN" altLang="zh-CN" sz="2800" kern="100" dirty="0">
                    <a:effectLst/>
                    <a:cs typeface="Times New Roman" panose="02020603050405020304" pitchFamily="18" charset="0"/>
                  </a:rPr>
                  <a:t>有一人造地球卫星，质量为</a:t>
                </a:r>
                <a:r>
                  <a:rPr lang="en-US" altLang="zh-CN" sz="2800" i="1" kern="100" dirty="0">
                    <a:effectLst/>
                  </a:rPr>
                  <a:t>m</a:t>
                </a:r>
                <a:r>
                  <a:rPr lang="zh-CN" altLang="zh-CN" sz="2800" kern="100" dirty="0">
                    <a:effectLst/>
                    <a:cs typeface="Times New Roman" panose="02020603050405020304" pitchFamily="18" charset="0"/>
                  </a:rPr>
                  <a:t>，在地球表面上空</a:t>
                </a:r>
                <a:r>
                  <a:rPr lang="en-US" altLang="zh-CN" sz="2800" i="1" kern="100" dirty="0">
                    <a:effectLst/>
                  </a:rPr>
                  <a:t>3</a:t>
                </a:r>
                <a:r>
                  <a:rPr lang="zh-CN" altLang="zh-CN" sz="2800" kern="100" dirty="0">
                    <a:effectLst/>
                    <a:cs typeface="Times New Roman" panose="02020603050405020304" pitchFamily="18" charset="0"/>
                  </a:rPr>
                  <a:t>倍于地球半径</a:t>
                </a:r>
                <a:r>
                  <a:rPr lang="en-US" altLang="zh-CN" sz="2800" kern="100" dirty="0">
                    <a:effectLst/>
                  </a:rPr>
                  <a:t>R</a:t>
                </a:r>
                <a:r>
                  <a:rPr lang="zh-CN" altLang="zh-CN" sz="2800" kern="100" dirty="0">
                    <a:effectLst/>
                    <a:cs typeface="Times New Roman" panose="02020603050405020304" pitchFamily="18" charset="0"/>
                  </a:rPr>
                  <a:t>的高度沿圆轨道运行，用</a:t>
                </a:r>
                <a:r>
                  <a:rPr lang="en-US" altLang="zh-CN" sz="2800" i="1" kern="100" dirty="0">
                    <a:effectLst/>
                  </a:rPr>
                  <a:t>M</a:t>
                </a:r>
                <a:r>
                  <a:rPr lang="zh-CN" altLang="zh-CN" sz="2800" i="1" kern="100" dirty="0">
                    <a:effectLst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800" i="1" kern="100" dirty="0">
                    <a:effectLst/>
                  </a:rPr>
                  <a:t>R</a:t>
                </a:r>
                <a:r>
                  <a:rPr lang="zh-CN" altLang="zh-CN" sz="2800" i="1" kern="100" dirty="0">
                    <a:effectLst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2800" kern="100" dirty="0">
                    <a:effectLst/>
                    <a:cs typeface="Times New Roman" panose="02020603050405020304" pitchFamily="18" charset="0"/>
                  </a:rPr>
                  <a:t>引力常数</a:t>
                </a:r>
                <a:r>
                  <a:rPr lang="en-US" altLang="zh-CN" sz="2800" i="1" kern="100" dirty="0">
                    <a:effectLst/>
                  </a:rPr>
                  <a:t>G</a:t>
                </a:r>
                <a:r>
                  <a:rPr lang="zh-CN" altLang="zh-CN" sz="2800" kern="100" dirty="0">
                    <a:effectLst/>
                    <a:cs typeface="Times New Roman" panose="02020603050405020304" pitchFamily="18" charset="0"/>
                  </a:rPr>
                  <a:t>和地球的质量</a:t>
                </a:r>
                <a:r>
                  <a:rPr lang="en-US" altLang="zh-CN" sz="2800" i="1" kern="100" dirty="0">
                    <a:effectLst/>
                  </a:rPr>
                  <a:t>M</a:t>
                </a:r>
                <a:r>
                  <a:rPr lang="zh-CN" altLang="zh-CN" sz="2800" kern="100" dirty="0">
                    <a:effectLst/>
                    <a:cs typeface="Times New Roman" panose="02020603050405020304" pitchFamily="18" charset="0"/>
                  </a:rPr>
                  <a:t>表示，则卫星的动能为</a:t>
                </a:r>
                <a:r>
                  <a:rPr lang="en-US" altLang="zh-CN" sz="2800" u="sng" kern="100" dirty="0">
                    <a:effectLst/>
                    <a:ea typeface="幼圆" panose="02010509060101010101" pitchFamily="49" charset="-122"/>
                  </a:rPr>
                  <a:t>           </a:t>
                </a:r>
                <a:r>
                  <a:rPr lang="en-US" altLang="zh-CN" sz="2800" kern="100" dirty="0">
                    <a:effectLst/>
                  </a:rPr>
                  <a:t>.</a:t>
                </a:r>
                <a:endParaRPr lang="en-US" altLang="zh-CN" sz="2800" kern="100" dirty="0"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800" kern="100" dirty="0">
                    <a:cs typeface="Times New Roman" panose="02020603050405020304" pitchFamily="18" charset="0"/>
                  </a:rPr>
                  <a:t>11.</a:t>
                </a:r>
                <a:r>
                  <a:rPr lang="zh-CN" altLang="zh-CN" sz="2800" kern="100" dirty="0">
                    <a:effectLst/>
                    <a:cs typeface="Times New Roman" panose="02020603050405020304" pitchFamily="18" charset="0"/>
                  </a:rPr>
                  <a:t>质量为</a:t>
                </a:r>
                <a:r>
                  <a:rPr lang="en-US" altLang="zh-CN" sz="2800" i="1" kern="100" dirty="0">
                    <a:effectLst/>
                  </a:rPr>
                  <a:t>m</a:t>
                </a:r>
                <a:r>
                  <a:rPr lang="zh-CN" altLang="zh-CN" sz="2800" kern="100" dirty="0">
                    <a:effectLst/>
                    <a:cs typeface="Times New Roman" panose="02020603050405020304" pitchFamily="18" charset="0"/>
                  </a:rPr>
                  <a:t>的质点以速度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CN" altLang="zh-CN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kern="10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zh-CN" altLang="zh-CN" sz="2800" kern="100" dirty="0">
                    <a:effectLst/>
                    <a:cs typeface="Times New Roman" panose="02020603050405020304" pitchFamily="18" charset="0"/>
                  </a:rPr>
                  <a:t>沿一直线运动，则它对直线外垂直距离为</a:t>
                </a:r>
                <a14:m>
                  <m:oMath xmlns:m="http://schemas.openxmlformats.org/officeDocument/2006/math">
                    <m:r>
                      <a:rPr lang="en-US" altLang="zh-CN" sz="2800" b="0" i="1" kern="100" smtClean="0">
                        <a:effectLst/>
                        <a:latin typeface="Cambria Math" panose="02040503050406030204" pitchFamily="18" charset="0"/>
                      </a:rPr>
                      <m:t>𝓁</m:t>
                    </m:r>
                  </m:oMath>
                </a14:m>
                <a:r>
                  <a:rPr lang="zh-CN" altLang="zh-CN" sz="2800" kern="100" dirty="0">
                    <a:effectLst/>
                    <a:cs typeface="Times New Roman" panose="02020603050405020304" pitchFamily="18" charset="0"/>
                  </a:rPr>
                  <a:t>的一点的角动量大小是</a:t>
                </a:r>
                <a:r>
                  <a:rPr lang="zh-CN" altLang="zh-CN" sz="2800" kern="100" dirty="0">
                    <a:effectLst/>
                    <a:ea typeface="Times New Roman" panose="02020603050405020304" pitchFamily="18" charset="0"/>
                  </a:rPr>
                  <a:t> </a:t>
                </a:r>
                <a:r>
                  <a:rPr lang="en-US" altLang="zh-CN" sz="2800" kern="100" dirty="0">
                    <a:effectLst/>
                    <a:ea typeface="Times New Roman" panose="02020603050405020304" pitchFamily="18" charset="0"/>
                  </a:rPr>
                  <a:t>_____________</a:t>
                </a:r>
                <a:r>
                  <a:rPr lang="zh-CN" altLang="zh-CN" sz="2800" kern="100" dirty="0">
                    <a:effectLst/>
                    <a:cs typeface="Times New Roman" panose="02020603050405020304" pitchFamily="18" charset="0"/>
                  </a:rPr>
                  <a:t>．</a:t>
                </a:r>
                <a:endParaRPr lang="en-US" altLang="zh-CN" sz="2800" kern="100" dirty="0">
                  <a:effectLst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800" kern="100" dirty="0">
                    <a:cs typeface="Times New Roman" panose="02020603050405020304" pitchFamily="18" charset="0"/>
                  </a:rPr>
                  <a:t>12.</a:t>
                </a:r>
                <a:r>
                  <a:rPr lang="zh-CN" altLang="zh-CN" sz="2800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如图所示一均匀带电直导线长为</a:t>
                </a:r>
                <a14:m>
                  <m:oMath xmlns:m="http://schemas.openxmlformats.org/officeDocument/2006/math">
                    <m:r>
                      <a:rPr lang="en-US" altLang="zh-CN" sz="28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zh-CN" altLang="zh-CN" sz="2800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，电荷线密度为</a:t>
                </a:r>
                <a14:m>
                  <m:oMath xmlns:m="http://schemas.openxmlformats.org/officeDocument/2006/math">
                    <m:r>
                      <a:rPr lang="en-US" altLang="zh-CN" sz="28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8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zh-CN" altLang="zh-CN" sz="2800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。过导线中点</a:t>
                </a:r>
                <a14:m>
                  <m:oMath xmlns:m="http://schemas.openxmlformats.org/officeDocument/2006/math">
                    <m:r>
                      <a:rPr lang="en-US" altLang="zh-CN" sz="28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</m:oMath>
                </a14:m>
                <a:r>
                  <a:rPr lang="zh-CN" altLang="zh-CN" sz="2800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作一半径为</a:t>
                </a:r>
                <a14:m>
                  <m:oMath xmlns:m="http://schemas.openxmlformats.org/officeDocument/2006/math">
                    <m:r>
                      <a:rPr lang="en-US" altLang="zh-CN" sz="28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zh-CN" sz="28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  </m:t>
                    </m:r>
                    <m:r>
                      <a:rPr lang="en-US" altLang="zh-CN" sz="28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zh-CN" sz="28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28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sz="28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/2)</m:t>
                    </m:r>
                  </m:oMath>
                </a14:m>
                <a:r>
                  <a:rPr lang="zh-CN" altLang="zh-CN" sz="2800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的球面</a:t>
                </a:r>
                <a14:m>
                  <m:oMath xmlns:m="http://schemas.openxmlformats.org/officeDocument/2006/math">
                    <m:r>
                      <a:rPr lang="en-US" altLang="zh-CN" sz="28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zh-CN" sz="2800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zh-CN" sz="2800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为带电直导线的延长线与球面</a:t>
                </a:r>
                <a14:m>
                  <m:oMath xmlns:m="http://schemas.openxmlformats.org/officeDocument/2006/math">
                    <m:r>
                      <a:rPr lang="en-US" altLang="zh-CN" sz="2800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zh-CN" sz="2800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的交点。</a:t>
                </a:r>
                <a:endParaRPr lang="en-US" altLang="zh-CN" sz="2800" kern="100" dirty="0">
                  <a:solidFill>
                    <a:srgbClr val="000000"/>
                  </a:solidFill>
                  <a:effectLst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zh-CN" sz="2800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则通过该球面的电场强度通量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𝛷</m:t>
                        </m:r>
                      </m:e>
                      <m:sub>
                        <m:r>
                          <a:rPr lang="en-US" altLang="zh-CN" sz="2800" b="0" i="1" kern="1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 sz="2800" kern="100" dirty="0">
                    <a:effectLst/>
                  </a:rPr>
                  <a:t>______</a:t>
                </a:r>
                <a:r>
                  <a:rPr lang="zh-CN" altLang="zh-CN" sz="2800" kern="100" dirty="0">
                    <a:effectLst/>
                    <a:cs typeface="Times New Roman" panose="02020603050405020304" pitchFamily="18" charset="0"/>
                  </a:rPr>
                  <a:t>．</a:t>
                </a:r>
                <a:endParaRPr lang="en-US" altLang="zh-CN" sz="2800" kern="100" dirty="0">
                  <a:effectLst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08" y="404664"/>
                <a:ext cx="8856984" cy="5009577"/>
              </a:xfrm>
              <a:prstGeom prst="rect">
                <a:avLst/>
              </a:prstGeom>
              <a:blipFill>
                <a:blip r:embed="rId2"/>
                <a:stretch>
                  <a:fillRect l="-1446" t="-1582" r="-1446" b="-25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409F1DCF-61AC-4C8A-B951-E815EBE2B41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859" y="4437112"/>
            <a:ext cx="2232248" cy="2160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8514167"/>
      </p:ext>
    </p:extLst>
  </p:cSld>
  <p:clrMapOvr>
    <a:masterClrMapping/>
  </p:clrMapOvr>
  <p:transition spd="med">
    <p:pull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">
            <a:extLst>
              <a:ext uri="{FF2B5EF4-FFF2-40B4-BE49-F238E27FC236}">
                <a16:creationId xmlns:a16="http://schemas.microsoft.com/office/drawing/2014/main" id="{CA7DC8B6-6C9C-4224-85EF-41A84FD6F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549275"/>
            <a:ext cx="8856984" cy="6022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/>
              <a:t>13.</a:t>
            </a:r>
            <a:r>
              <a:rPr lang="zh-CN" altLang="en-US" dirty="0"/>
              <a:t>如图所示，两同心导体球壳，内球壳带电荷</a:t>
            </a:r>
            <a:r>
              <a:rPr lang="en-US" altLang="zh-CN" dirty="0"/>
              <a:t>+q</a:t>
            </a:r>
            <a:r>
              <a:rPr lang="zh-CN" altLang="en-US" dirty="0"/>
              <a:t>，外球壳带电荷</a:t>
            </a:r>
            <a:r>
              <a:rPr lang="en-US" altLang="zh-CN" dirty="0"/>
              <a:t>-2q</a:t>
            </a:r>
            <a:r>
              <a:rPr lang="zh-CN" altLang="en-US" dirty="0"/>
              <a:t>．静电平衡时，外球壳的电荷分布为： 内表面</a:t>
            </a:r>
            <a:r>
              <a:rPr lang="en-US" altLang="zh-CN" dirty="0"/>
              <a:t>___________ </a:t>
            </a:r>
            <a:r>
              <a:rPr lang="zh-CN" altLang="en-US" dirty="0"/>
              <a:t>；  外表面</a:t>
            </a:r>
            <a:r>
              <a:rPr lang="en-US" altLang="zh-CN" dirty="0"/>
              <a:t>___________ </a:t>
            </a:r>
            <a:r>
              <a:rPr lang="zh-CN" altLang="en-US" dirty="0"/>
              <a:t>．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14.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一质点带有电荷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=8.0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×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en-US" altLang="zh-CN" kern="100" baseline="300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kern="100" baseline="30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C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，以速度</a:t>
            </a:r>
            <a:r>
              <a:rPr lang="en-US" altLang="zh-CN" i="1" kern="100" dirty="0">
                <a:effectLst/>
                <a:latin typeface="Bookman Old Style" panose="02050604050505020204" pitchFamily="18" charset="0"/>
                <a:ea typeface="宋体" panose="02010600030101010101" pitchFamily="2" charset="-122"/>
              </a:rPr>
              <a:t>v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=3.0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×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en-US" altLang="zh-CN" kern="100" baseline="30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m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·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kern="100" baseline="300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kern="100" baseline="30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在半径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=6.00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×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en-US" altLang="zh-CN" kern="100" baseline="300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kern="100" baseline="30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m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的圆周上作匀速圆周运动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该带电质点在轨道中心所产生的磁感强度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=__. (</a:t>
            </a:r>
            <a:r>
              <a:rPr lang="en-US" altLang="zh-CN" i="1" kern="100" dirty="0">
                <a:effectLst/>
                <a:latin typeface="Symbol" panose="05050102010706020507" pitchFamily="18" charset="2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=4</a:t>
            </a:r>
            <a:r>
              <a:rPr lang="en-US" altLang="zh-CN" kern="100" dirty="0">
                <a:effectLst/>
                <a:latin typeface="Symbol" panose="05050102010706020507" pitchFamily="18" charset="2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en-US" altLang="zh-CN" kern="100" baseline="300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kern="100" baseline="30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H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kern="100" baseline="300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kern="100" baseline="30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US" altLang="zh-CN" kern="100" dirty="0"/>
              <a:t>15.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如图所示，在一长直导线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中通有电流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ABCD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为一矩形线圈，它与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皆在纸面内，且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AB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边与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平行．</a:t>
            </a:r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矩形线圈在纸面内向右移动时，线圈中感</a:t>
            </a:r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应电动势方向为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__________</a:t>
            </a:r>
            <a:endParaRPr lang="zh-CN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BF486D8-D776-4ABF-B9D3-84E6809E2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725144"/>
            <a:ext cx="1547995" cy="1583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0371172"/>
      </p:ext>
    </p:extLst>
  </p:cSld>
  <p:clrMapOvr>
    <a:masterClrMapping/>
  </p:clrMapOvr>
  <p:transition spd="med">
    <p:pull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512" y="549275"/>
                <a:ext cx="8856984" cy="54178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16.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一质点沿</a:t>
                </a:r>
                <a:r>
                  <a:rPr lang="en-US" altLang="zh-CN" i="1" kern="100" dirty="0">
                    <a:effectLst/>
                  </a:rPr>
                  <a:t>x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轴运动，其加速度为</a:t>
                </a:r>
                <a14:m>
                  <m:oMath xmlns:m="http://schemas.openxmlformats.org/officeDocument/2006/math"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=6</m:t>
                    </m:r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kern="100" dirty="0">
                    <a:effectLst/>
                  </a:rPr>
                  <a:t> (SI)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，已知</a:t>
                </a:r>
                <a:r>
                  <a:rPr lang="en-US" altLang="zh-CN" i="1" kern="100" dirty="0">
                    <a:effectLst/>
                  </a:rPr>
                  <a:t>t </a:t>
                </a:r>
                <a:r>
                  <a:rPr lang="en-US" altLang="zh-CN" kern="100" dirty="0">
                    <a:effectLst/>
                    <a:latin typeface="Symbol" panose="05050102010706020507" pitchFamily="18" charset="2"/>
                    <a:cs typeface="Times New Roman" panose="02020603050405020304" pitchFamily="18" charset="0"/>
                  </a:rPr>
                  <a:t>=</a:t>
                </a:r>
                <a:r>
                  <a:rPr lang="en-US" altLang="zh-CN" kern="100" dirty="0">
                    <a:effectLst/>
                  </a:rPr>
                  <a:t> 0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时，质点位于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</m:t>
                    </m:r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处，初速度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．试求其位移和时间的关系式．</a:t>
                </a:r>
                <a:endParaRPr lang="en-US" altLang="zh-CN" kern="100" dirty="0">
                  <a:effectLst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kern="100" dirty="0"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kern="100" dirty="0">
                  <a:effectLst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kern="100" dirty="0">
                    <a:cs typeface="Times New Roman" panose="02020603050405020304" pitchFamily="18" charset="0"/>
                  </a:rPr>
                  <a:t>17.</a:t>
                </a:r>
                <a:r>
                  <a:rPr lang="zh-CN" altLang="zh-CN" kern="100" dirty="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一个弹簧下端挂质量为</a:t>
                </a:r>
                <a:r>
                  <a:rPr lang="en-US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0.1</a:t>
                </a:r>
                <a:r>
                  <a:rPr lang="en-US" altLang="zh-CN" kern="100" dirty="0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kg</a:t>
                </a:r>
                <a:r>
                  <a:rPr lang="zh-CN" altLang="zh-CN" kern="100" dirty="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的砝码时长度为</a:t>
                </a:r>
                <a:r>
                  <a:rPr lang="en-US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0.07</a:t>
                </a:r>
                <a:r>
                  <a:rPr lang="en-US" altLang="zh-CN" kern="100" dirty="0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m</a:t>
                </a:r>
                <a:r>
                  <a:rPr lang="zh-CN" altLang="zh-CN" kern="100" dirty="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，挂</a:t>
                </a:r>
                <a:r>
                  <a:rPr lang="en-US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0.2</a:t>
                </a:r>
                <a:r>
                  <a:rPr lang="en-US" altLang="zh-CN" kern="100" dirty="0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kg</a:t>
                </a:r>
                <a:r>
                  <a:rPr lang="zh-CN" altLang="zh-CN" kern="100" dirty="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的砝码时长度为</a:t>
                </a:r>
                <a:r>
                  <a:rPr lang="en-US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0.09</a:t>
                </a:r>
                <a:r>
                  <a:rPr lang="en-US" altLang="zh-CN" kern="100" dirty="0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m</a:t>
                </a:r>
                <a:r>
                  <a:rPr lang="zh-CN" altLang="zh-CN" kern="100" dirty="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．现在把此弹簧平放在光滑桌面上，并要沿水平方向从长度</a:t>
                </a:r>
                <a:r>
                  <a:rPr lang="en-US" altLang="zh-CN" i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r>
                  <a:rPr lang="en-US" altLang="zh-CN" kern="100" baseline="-250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r>
                  <a:rPr lang="en-US" altLang="zh-CN" kern="100" dirty="0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lang="en-US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0.10</a:t>
                </a:r>
                <a:r>
                  <a:rPr lang="en-US" altLang="zh-CN" kern="100" dirty="0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m</a:t>
                </a:r>
                <a:r>
                  <a:rPr lang="zh-CN" altLang="zh-CN" kern="100" dirty="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缓慢拉长到</a:t>
                </a:r>
                <a:r>
                  <a:rPr lang="en-US" altLang="zh-CN" i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r>
                  <a:rPr lang="en-US" altLang="zh-CN" kern="100" baseline="-250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r>
                  <a:rPr lang="en-US" altLang="zh-CN" kern="100" dirty="0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lang="en-US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0.14</a:t>
                </a:r>
                <a:r>
                  <a:rPr lang="en-US" altLang="zh-CN" kern="100" dirty="0"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m</a:t>
                </a:r>
                <a:r>
                  <a:rPr lang="zh-CN" altLang="zh-CN" kern="100" dirty="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，外力需作功多少？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549275"/>
                <a:ext cx="8856984" cy="5417893"/>
              </a:xfrm>
              <a:prstGeom prst="rect">
                <a:avLst/>
              </a:prstGeom>
              <a:blipFill>
                <a:blip r:embed="rId2"/>
                <a:stretch>
                  <a:fillRect l="-1239" r="-895" b="-202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0605293"/>
      </p:ext>
    </p:extLst>
  </p:cSld>
  <p:clrMapOvr>
    <a:masterClrMapping/>
  </p:clrMapOvr>
  <p:transition spd="med">
    <p:pull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512" y="549275"/>
                <a:ext cx="8856984" cy="2664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18.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质量为</a:t>
                </a:r>
                <a:r>
                  <a:rPr lang="en-US" altLang="zh-CN" kern="100" dirty="0">
                    <a:effectLst/>
                  </a:rPr>
                  <a:t>5kg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的一桶水悬于绕在辘轳上的轻绳的下端，辘轳可视为一质量为</a:t>
                </a:r>
                <a:r>
                  <a:rPr lang="en-US" altLang="zh-CN" kern="100" dirty="0">
                    <a:effectLst/>
                  </a:rPr>
                  <a:t>10 kg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的圆柱体．桶从井口由静止释放，求桶下落过程中绳的张力．辘轳绕轴转动的转动惯量为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sSup>
                      <m:sSup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，其中</a:t>
                </a:r>
                <a:r>
                  <a:rPr lang="en-US" altLang="zh-CN" i="1" kern="100" dirty="0">
                    <a:effectLst/>
                  </a:rPr>
                  <a:t>M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和</a:t>
                </a:r>
                <a:r>
                  <a:rPr lang="en-US" altLang="zh-CN" i="1" kern="100" dirty="0">
                    <a:effectLst/>
                  </a:rPr>
                  <a:t>R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分别为辘轳的质量和半径，轴上摩擦忽略不计．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549275"/>
                <a:ext cx="8856984" cy="2664384"/>
              </a:xfrm>
              <a:prstGeom prst="rect">
                <a:avLst/>
              </a:prstGeom>
              <a:blipFill>
                <a:blip r:embed="rId2"/>
                <a:stretch>
                  <a:fillRect l="-1239" r="-826" b="-52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403871"/>
      </p:ext>
    </p:extLst>
  </p:cSld>
  <p:clrMapOvr>
    <a:masterClrMapping/>
  </p:clrMapOvr>
  <p:transition spd="med">
    <p:pull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512" y="549275"/>
                <a:ext cx="8856984" cy="42175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19.</a:t>
                </a:r>
                <a:r>
                  <a:rPr lang="zh-CN" altLang="en-US" dirty="0"/>
                  <a:t>两个无限长同轴圆柱面，半径分别为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zh-CN" sz="1800" b="0" i="1" kern="100">
                        <a:effectLst/>
                        <a:latin typeface="Cambria Math" panose="02040503050406030204" pitchFamily="18" charset="0"/>
                        <a:ea typeface="MS Gothic" panose="020B0609070205080204" pitchFamily="49" charset="-128"/>
                        <a:cs typeface="MS Gothic" panose="020B0609070205080204" pitchFamily="49" charset="-128"/>
                      </a:rPr>
                      <m:t>  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带有等值异号电荷，每单位长度的电量为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/>
                  <a:t>，试分别求出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(1)r&gt;</a:t>
                </a:r>
                <a:r>
                  <a:rPr lang="zh-CN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;  (2)</a:t>
                </a:r>
                <a:r>
                  <a:rPr lang="zh-CN" altLang="zh-CN" dirty="0">
                    <a:effectLst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kern="10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&lt;r&lt;</a:t>
                </a:r>
                <a:r>
                  <a:rPr lang="zh-CN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时离轴线为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处的电场强度。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20. </a:t>
                </a:r>
                <a:r>
                  <a:rPr lang="zh-CN" altLang="zh-CN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如图</a:t>
                </a:r>
                <a:r>
                  <a:rPr lang="en-US" altLang="zh-CN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𝐴𝐵</m:t>
                    </m:r>
                    <m:r>
                      <a:rPr lang="en-US" altLang="zh-CN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altLang="zh-CN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zh-CN" altLang="zh-CN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，</a:t>
                </a:r>
                <a:r>
                  <a:rPr lang="en-US" altLang="zh-CN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OCD</a:t>
                </a:r>
                <a:r>
                  <a:rPr lang="zh-CN" altLang="zh-CN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是以</a:t>
                </a:r>
                <a:r>
                  <a:rPr lang="en-US" altLang="zh-CN" i="1" kern="100" dirty="0"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zh-CN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为中心，</a:t>
                </a:r>
                <a14:m>
                  <m:oMath xmlns:m="http://schemas.openxmlformats.org/officeDocument/2006/math">
                    <m:r>
                      <a:rPr lang="en-US" altLang="zh-CN" b="0" i="1" kern="1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zh-CN" altLang="zh-CN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为半径的半圆，</a:t>
                </a:r>
                <a:r>
                  <a:rPr lang="en-US" altLang="zh-CN" i="1" kern="100" dirty="0"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zh-CN" i="1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，</a:t>
                </a:r>
                <a:r>
                  <a:rPr lang="en-US" altLang="zh-CN" i="1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B</a:t>
                </a:r>
                <a:r>
                  <a:rPr lang="zh-CN" altLang="zh-CN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处分别有正负电荷</a:t>
                </a:r>
                <a:r>
                  <a:rPr lang="en-US" altLang="zh-CN" i="1" kern="100" dirty="0"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q</a:t>
                </a:r>
                <a:r>
                  <a:rPr lang="zh-CN" altLang="zh-CN" i="1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，</a:t>
                </a:r>
                <a:r>
                  <a:rPr lang="en-US" altLang="zh-CN" i="1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-q</a:t>
                </a:r>
                <a:r>
                  <a:rPr lang="zh-CN" altLang="zh-CN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，试问：把单位正电荷从</a:t>
                </a:r>
                <a:r>
                  <a:rPr lang="en-US" altLang="zh-CN" i="1" kern="100" dirty="0"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O</a:t>
                </a:r>
                <a:r>
                  <a:rPr lang="zh-CN" altLang="zh-CN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沿</a:t>
                </a:r>
                <a:r>
                  <a:rPr lang="en-US" altLang="zh-CN" i="1" kern="100" dirty="0"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OCD</a:t>
                </a:r>
                <a:r>
                  <a:rPr lang="zh-CN" altLang="zh-CN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移动到</a:t>
                </a:r>
                <a:r>
                  <a:rPr lang="en-US" altLang="zh-CN" i="1" kern="100" dirty="0"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cs typeface="Times New Roman" panose="02020603050405020304" pitchFamily="18" charset="0"/>
                  </a:rPr>
                  <a:t>D</a:t>
                </a:r>
                <a:r>
                  <a:rPr lang="zh-CN" altLang="zh-CN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，电场力对它作了多少功</a:t>
                </a:r>
                <a:r>
                  <a:rPr lang="en-US" altLang="zh-CN" kern="100" dirty="0">
                    <a:solidFill>
                      <a:srgbClr val="000000"/>
                    </a:solidFill>
                    <a:effectLst/>
                    <a:cs typeface="Times New Roman" panose="02020603050405020304" pitchFamily="18" charset="0"/>
                  </a:rPr>
                  <a:t>?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549275"/>
                <a:ext cx="8856984" cy="4217565"/>
              </a:xfrm>
              <a:prstGeom prst="rect">
                <a:avLst/>
              </a:prstGeom>
              <a:blipFill>
                <a:blip r:embed="rId2"/>
                <a:stretch>
                  <a:fillRect l="-1239" r="-619" b="-28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86A1D41E-FD2B-40F9-B94E-6615833E243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66840"/>
            <a:ext cx="3024336" cy="1541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6130936"/>
      </p:ext>
    </p:extLst>
  </p:cSld>
  <p:clrMapOvr>
    <a:masterClrMapping/>
  </p:clrMapOvr>
  <p:transition spd="med">
    <p:pull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512" y="549275"/>
                <a:ext cx="8856984" cy="48177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600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21.</a:t>
                </a:r>
                <a:r>
                  <a:rPr lang="zh-CN" altLang="zh-CN" kern="100" dirty="0">
                    <a:effectLst/>
                  </a:rPr>
                  <a:t>无限长载流空心圆柱导体壳的内外半径分别为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kern="100" dirty="0">
                    <a:effectLst/>
                  </a:rPr>
                  <a:t>, </a:t>
                </a:r>
                <a:r>
                  <a:rPr lang="zh-CN" altLang="zh-CN" kern="100" dirty="0">
                    <a:effectLst/>
                  </a:rPr>
                  <a:t>电流</a:t>
                </a:r>
                <a:r>
                  <a:rPr lang="en-US" altLang="zh-CN" kern="100" dirty="0">
                    <a:effectLst/>
                  </a:rPr>
                  <a:t>J</a:t>
                </a:r>
                <a:r>
                  <a:rPr lang="zh-CN" altLang="zh-CN" kern="100" dirty="0">
                    <a:effectLst/>
                  </a:rPr>
                  <a:t>在导体截面上均匀分布</a:t>
                </a:r>
                <a:r>
                  <a:rPr lang="en-US" altLang="zh-CN" kern="100" dirty="0">
                    <a:effectLst/>
                  </a:rPr>
                  <a:t>, </a:t>
                </a:r>
                <a:r>
                  <a:rPr lang="zh-CN" altLang="zh-CN" kern="100" dirty="0">
                    <a:effectLst/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kern="100" dirty="0">
                    <a:effectLst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kern="100">
                        <a:effectLst/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kern="10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</a:rPr>
                  <a:t>区域中</a:t>
                </a:r>
                <a:r>
                  <a:rPr lang="zh-CN" altLang="en-US" kern="100" dirty="0">
                    <a:effectLst/>
                  </a:rPr>
                  <a:t>磁场</a:t>
                </a:r>
                <a:r>
                  <a:rPr lang="zh-CN" altLang="zh-CN" kern="100" dirty="0">
                    <a:effectLst/>
                  </a:rPr>
                  <a:t>的分布</a:t>
                </a:r>
                <a:r>
                  <a:rPr lang="en-US" altLang="zh-CN" kern="100" dirty="0">
                    <a:effectLst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kern="1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kern="100" dirty="0">
                    <a:effectLst/>
                  </a:rPr>
                  <a:t>22. </a:t>
                </a:r>
                <a:r>
                  <a:rPr lang="zh-CN" altLang="en-US" kern="100" dirty="0">
                    <a:effectLst/>
                  </a:rPr>
                  <a:t>两相互平行无限长的直导线载有大小相等方向相反的电流，长度为</a:t>
                </a:r>
                <a:r>
                  <a:rPr lang="en-US" altLang="zh-CN" kern="100" dirty="0">
                    <a:effectLst/>
                  </a:rPr>
                  <a:t>b</a:t>
                </a:r>
                <a:r>
                  <a:rPr lang="zh-CN" altLang="en-US" kern="100" dirty="0">
                    <a:effectLst/>
                  </a:rPr>
                  <a:t>的金属杆</a:t>
                </a:r>
                <a:r>
                  <a:rPr lang="en-US" altLang="zh-CN" kern="100" dirty="0">
                    <a:effectLst/>
                  </a:rPr>
                  <a:t>CD</a:t>
                </a:r>
                <a:r>
                  <a:rPr lang="zh-CN" altLang="en-US" kern="100" dirty="0">
                    <a:effectLst/>
                  </a:rPr>
                  <a:t>与两导线共面且垂直，相对位置如图．</a:t>
                </a:r>
                <a:r>
                  <a:rPr lang="en-US" altLang="zh-CN" kern="100" dirty="0">
                    <a:effectLst/>
                  </a:rPr>
                  <a:t>CD</a:t>
                </a:r>
                <a:r>
                  <a:rPr lang="zh-CN" altLang="en-US" kern="100" dirty="0">
                    <a:effectLst/>
                  </a:rPr>
                  <a:t>杆以速度</a:t>
                </a:r>
                <a:r>
                  <a:rPr lang="zh-CN" altLang="zh-CN" b="1" dirty="0">
                    <a:effectLst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zh-CN" altLang="zh-CN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</m:acc>
                  </m:oMath>
                </a14:m>
                <a:r>
                  <a:rPr lang="zh-CN" altLang="en-US" kern="100" dirty="0">
                    <a:effectLst/>
                  </a:rPr>
                  <a:t>平行直线电流运动，求</a:t>
                </a:r>
                <a:r>
                  <a:rPr lang="en-US" altLang="zh-CN" kern="100" dirty="0">
                    <a:effectLst/>
                  </a:rPr>
                  <a:t>CD</a:t>
                </a:r>
                <a:r>
                  <a:rPr lang="zh-CN" altLang="en-US" kern="100" dirty="0">
                    <a:effectLst/>
                  </a:rPr>
                  <a:t>杆中的感应电动势，并判断</a:t>
                </a:r>
                <a:r>
                  <a:rPr lang="en-US" altLang="zh-CN" kern="100" dirty="0">
                    <a:effectLst/>
                  </a:rPr>
                  <a:t>C</a:t>
                </a:r>
                <a:r>
                  <a:rPr lang="zh-CN" altLang="en-US" kern="100" dirty="0">
                    <a:effectLst/>
                  </a:rPr>
                  <a:t>、</a:t>
                </a:r>
                <a:r>
                  <a:rPr lang="en-US" altLang="zh-CN" kern="100" dirty="0">
                    <a:effectLst/>
                  </a:rPr>
                  <a:t>D</a:t>
                </a:r>
                <a:r>
                  <a:rPr lang="zh-CN" altLang="en-US" kern="100" dirty="0">
                    <a:effectLst/>
                  </a:rPr>
                  <a:t>两端哪端电势较高？</a:t>
                </a:r>
                <a:endParaRPr lang="zh-CN" altLang="zh-CN" kern="100" dirty="0">
                  <a:effectLst/>
                </a:endParaRPr>
              </a:p>
            </p:txBody>
          </p:sp>
        </mc:Choice>
        <mc:Fallback xmlns="">
          <p:sp>
            <p:nvSpPr>
              <p:cNvPr id="3074" name="矩形 1">
                <a:extLst>
                  <a:ext uri="{FF2B5EF4-FFF2-40B4-BE49-F238E27FC236}">
                    <a16:creationId xmlns:a16="http://schemas.microsoft.com/office/drawing/2014/main" id="{CA7DC8B6-6C9C-4224-85EF-41A84FD6F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549275"/>
                <a:ext cx="8856984" cy="4817729"/>
              </a:xfrm>
              <a:prstGeom prst="rect">
                <a:avLst/>
              </a:prstGeom>
              <a:blipFill>
                <a:blip r:embed="rId2"/>
                <a:stretch>
                  <a:fillRect l="-1239" b="-25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4" name="Picture 4">
            <a:extLst>
              <a:ext uri="{FF2B5EF4-FFF2-40B4-BE49-F238E27FC236}">
                <a16:creationId xmlns:a16="http://schemas.microsoft.com/office/drawing/2014/main" id="{FDE9605F-CE1E-4A0E-9C55-252DB1B6D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725143"/>
            <a:ext cx="2592288" cy="186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838289"/>
      </p:ext>
    </p:extLst>
  </p:cSld>
  <p:clrMapOvr>
    <a:masterClrMapping/>
  </p:clrMapOvr>
  <p:transition spd="med">
    <p:pull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A84A231-A43C-4BD8-B27A-90103319C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838"/>
            <a:ext cx="9144000" cy="638432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6D797DD-4F5C-45A2-A923-5A31240D3F8D}"/>
              </a:ext>
            </a:extLst>
          </p:cNvPr>
          <p:cNvSpPr txBox="1"/>
          <p:nvPr/>
        </p:nvSpPr>
        <p:spPr>
          <a:xfrm>
            <a:off x="0" y="-12526"/>
            <a:ext cx="45782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rgbClr val="000000"/>
                </a:solidFill>
                <a:effectLst/>
                <a:latin typeface="FangSong" panose="02010609060101010101" pitchFamily="49" charset="-122"/>
                <a:ea typeface="FangSong" panose="02010609060101010101" pitchFamily="49" charset="-122"/>
              </a:rPr>
              <a:t>4.</a:t>
            </a:r>
            <a:r>
              <a:rPr lang="zh-CN" altLang="en-US" sz="2800" b="0" i="0" dirty="0">
                <a:solidFill>
                  <a:srgbClr val="000000"/>
                </a:solidFill>
                <a:effectLst/>
                <a:latin typeface="FangSong" panose="02010609060101010101" pitchFamily="49" charset="-122"/>
                <a:ea typeface="FangSong" panose="02010609060101010101" pitchFamily="49" charset="-122"/>
              </a:rPr>
              <a:t>圆周运动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文本框 1">
            <a:extLst>
              <a:ext uri="{FF2B5EF4-FFF2-40B4-BE49-F238E27FC236}">
                <a16:creationId xmlns:a16="http://schemas.microsoft.com/office/drawing/2014/main" id="{41D466B1-7332-4F38-8DD0-3C749A75A2DA}"/>
              </a:ext>
            </a:extLst>
          </p:cNvPr>
          <p:cNvSpPr txBox="1"/>
          <p:nvPr/>
        </p:nvSpPr>
        <p:spPr>
          <a:xfrm>
            <a:off x="7236296" y="5445224"/>
            <a:ext cx="11849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16</a:t>
            </a:r>
            <a:r>
              <a:rPr lang="zh-CN" altLang="en-US" dirty="0"/>
              <a:t>题</a:t>
            </a:r>
          </a:p>
        </p:txBody>
      </p:sp>
    </p:spTree>
    <p:extLst>
      <p:ext uri="{BB962C8B-B14F-4D97-AF65-F5344CB8AC3E}">
        <p14:creationId xmlns:p14="http://schemas.microsoft.com/office/powerpoint/2010/main" val="3525959373"/>
      </p:ext>
    </p:extLst>
  </p:cSld>
  <p:clrMapOvr>
    <a:masterClrMapping/>
  </p:clrMapOvr>
  <p:transition spd="med">
    <p:pull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91AE04-2ED9-401D-B754-AC8666DB13E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9619" y="764704"/>
            <a:ext cx="7104762" cy="521904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71D555B-D235-4078-8857-0F91290ED0E4}"/>
              </a:ext>
            </a:extLst>
          </p:cNvPr>
          <p:cNvSpPr txBox="1"/>
          <p:nvPr/>
        </p:nvSpPr>
        <p:spPr>
          <a:xfrm>
            <a:off x="5076056" y="5373216"/>
            <a:ext cx="10182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题</a:t>
            </a:r>
          </a:p>
        </p:txBody>
      </p:sp>
    </p:spTree>
    <p:extLst>
      <p:ext uri="{BB962C8B-B14F-4D97-AF65-F5344CB8AC3E}">
        <p14:creationId xmlns:p14="http://schemas.microsoft.com/office/powerpoint/2010/main" val="2649825126"/>
      </p:ext>
    </p:extLst>
  </p:cSld>
  <p:clrMapOvr>
    <a:masterClrMapping/>
  </p:clrMapOvr>
  <p:transition spd="med">
    <p:pull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2A56FA9-BD79-4EBE-87CE-092E4A486DDF}"/>
              </a:ext>
            </a:extLst>
          </p:cNvPr>
          <p:cNvSpPr txBox="1"/>
          <p:nvPr/>
        </p:nvSpPr>
        <p:spPr>
          <a:xfrm>
            <a:off x="0" y="116632"/>
            <a:ext cx="457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solidFill>
                  <a:srgbClr val="000000"/>
                </a:solidFill>
                <a:effectLst/>
                <a:latin typeface="FangSong" panose="02010609060101010101" pitchFamily="49" charset="-122"/>
                <a:ea typeface="FangSong" panose="02010609060101010101" pitchFamily="49" charset="-122"/>
              </a:rPr>
              <a:t>二、质点动力学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0FC96D-E6F6-4FBB-82BB-BA1B0FFCD63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5" y="764704"/>
            <a:ext cx="8532440" cy="58175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3C1CF7-0174-4348-AF59-3FC5460BED4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16016" y="1124744"/>
            <a:ext cx="4211960" cy="36547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7EDD386-91B1-4C26-8D3C-64FC65446E85}"/>
              </a:ext>
            </a:extLst>
          </p:cNvPr>
          <p:cNvSpPr txBox="1"/>
          <p:nvPr/>
        </p:nvSpPr>
        <p:spPr>
          <a:xfrm>
            <a:off x="5076056" y="5373216"/>
            <a:ext cx="16850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10</a:t>
            </a:r>
            <a:r>
              <a:rPr lang="zh-CN" altLang="en-US" dirty="0"/>
              <a:t>题</a:t>
            </a:r>
          </a:p>
        </p:txBody>
      </p:sp>
    </p:spTree>
    <p:extLst>
      <p:ext uri="{BB962C8B-B14F-4D97-AF65-F5344CB8AC3E}">
        <p14:creationId xmlns:p14="http://schemas.microsoft.com/office/powerpoint/2010/main" val="1646623758"/>
      </p:ext>
    </p:extLst>
  </p:cSld>
  <p:clrMapOvr>
    <a:masterClrMapping/>
  </p:clrMapOvr>
  <p:transition spd="med">
    <p:pull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738EAD-EF76-4344-B55A-C63501DEA9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512" y="25335"/>
            <a:ext cx="8454400" cy="634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88460"/>
      </p:ext>
    </p:extLst>
  </p:cSld>
  <p:clrMapOvr>
    <a:masterClrMapping/>
  </p:clrMapOvr>
  <p:transition spd="med">
    <p:pull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A7B1B37-220C-4DDD-BA77-88DB835EC87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692696"/>
            <a:ext cx="7685714" cy="2361905"/>
          </a:xfrm>
          <a:prstGeom prst="rect">
            <a:avLst/>
          </a:prstGeom>
        </p:spPr>
      </p:pic>
      <p:sp>
        <p:nvSpPr>
          <p:cNvPr id="4" name="文本框 1">
            <a:extLst>
              <a:ext uri="{FF2B5EF4-FFF2-40B4-BE49-F238E27FC236}">
                <a16:creationId xmlns:a16="http://schemas.microsoft.com/office/drawing/2014/main" id="{41D466B1-7332-4F38-8DD0-3C749A75A2DA}"/>
              </a:ext>
            </a:extLst>
          </p:cNvPr>
          <p:cNvSpPr txBox="1"/>
          <p:nvPr/>
        </p:nvSpPr>
        <p:spPr>
          <a:xfrm>
            <a:off x="2555776" y="836712"/>
            <a:ext cx="11849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600" kern="12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dirty="0"/>
              <a:t>第</a:t>
            </a:r>
            <a:r>
              <a:rPr lang="en-US" altLang="zh-CN" dirty="0"/>
              <a:t>17</a:t>
            </a:r>
            <a:r>
              <a:rPr lang="zh-CN" altLang="en-US" dirty="0"/>
              <a:t>题</a:t>
            </a:r>
          </a:p>
        </p:txBody>
      </p:sp>
    </p:spTree>
    <p:extLst>
      <p:ext uri="{BB962C8B-B14F-4D97-AF65-F5344CB8AC3E}">
        <p14:creationId xmlns:p14="http://schemas.microsoft.com/office/powerpoint/2010/main" val="2085391726"/>
      </p:ext>
    </p:extLst>
  </p:cSld>
  <p:clrMapOvr>
    <a:masterClrMapping/>
  </p:clrMapOvr>
  <p:transition spd="med">
    <p:pull dir="r"/>
  </p:transition>
</p:sld>
</file>

<file path=ppt/theme/theme1.xml><?xml version="1.0" encoding="utf-8"?>
<a:theme xmlns:a="http://schemas.openxmlformats.org/drawingml/2006/main" name="AA">
  <a:themeElements>
    <a:clrScheme name="AA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AA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600" b="0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600" b="0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AA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A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A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A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A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A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A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A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F:\《普通物理教程》编写(20161012)\普通物理教程(ppt)\AA.pot</Template>
  <TotalTime>5765</TotalTime>
  <Words>2962</Words>
  <Application>Microsoft Office PowerPoint</Application>
  <PresentationFormat>全屏显示(4:3)</PresentationFormat>
  <Paragraphs>119</Paragraphs>
  <Slides>46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46</vt:i4>
      </vt:variant>
    </vt:vector>
  </HeadingPairs>
  <TitlesOfParts>
    <vt:vector size="59" baseType="lpstr">
      <vt:lpstr>FangSong</vt:lpstr>
      <vt:lpstr>宋体</vt:lpstr>
      <vt:lpstr>Arial</vt:lpstr>
      <vt:lpstr>Bookman Old Style</vt:lpstr>
      <vt:lpstr>Cambria Math</vt:lpstr>
      <vt:lpstr>Symbol</vt:lpstr>
      <vt:lpstr>Tahoma</vt:lpstr>
      <vt:lpstr>Times New Roman</vt:lpstr>
      <vt:lpstr>Wingdings</vt:lpstr>
      <vt:lpstr>AA</vt:lpstr>
      <vt:lpstr>Picture</vt:lpstr>
      <vt:lpstr>StanfordGraphics</vt:lpstr>
      <vt:lpstr>Microsoft Equation 2.0</vt:lpstr>
      <vt:lpstr>大学物理1总复习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HZIEE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XCH</dc:creator>
  <cp:lastModifiedBy>i_wanglu@163.com</cp:lastModifiedBy>
  <cp:revision>398</cp:revision>
  <cp:lastPrinted>2020-06-16T09:55:28Z</cp:lastPrinted>
  <dcterms:created xsi:type="dcterms:W3CDTF">2003-09-20T16:37:45Z</dcterms:created>
  <dcterms:modified xsi:type="dcterms:W3CDTF">2024-06-18T05:16:45Z</dcterms:modified>
</cp:coreProperties>
</file>